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444" r:id="rId3"/>
    <p:sldId id="445" r:id="rId4"/>
    <p:sldId id="446" r:id="rId5"/>
    <p:sldId id="447" r:id="rId6"/>
    <p:sldId id="448" r:id="rId7"/>
    <p:sldId id="430" r:id="rId8"/>
    <p:sldId id="432" r:id="rId9"/>
    <p:sldId id="438" r:id="rId10"/>
    <p:sldId id="439" r:id="rId11"/>
    <p:sldId id="431" r:id="rId12"/>
    <p:sldId id="440" r:id="rId13"/>
    <p:sldId id="441" r:id="rId14"/>
    <p:sldId id="406" r:id="rId15"/>
    <p:sldId id="425" r:id="rId16"/>
    <p:sldId id="429" r:id="rId17"/>
    <p:sldId id="437" r:id="rId18"/>
    <p:sldId id="442" r:id="rId19"/>
    <p:sldId id="443" r:id="rId20"/>
    <p:sldId id="434" r:id="rId21"/>
    <p:sldId id="433" r:id="rId22"/>
    <p:sldId id="435" r:id="rId23"/>
    <p:sldId id="436" r:id="rId24"/>
    <p:sldId id="272" r:id="rId25"/>
    <p:sldId id="338" r:id="rId26"/>
    <p:sldId id="30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p:cViewPr varScale="1">
        <p:scale>
          <a:sx n="69" d="100"/>
          <a:sy n="69" d="100"/>
        </p:scale>
        <p:origin x="91" y="37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806D9-2D94-4813-A554-BD8DE4A302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7AAB7E-E349-4D56-8CA6-67FA869717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18998F-C811-4709-9AA8-B95C0763BAA4}"/>
              </a:ext>
            </a:extLst>
          </p:cNvPr>
          <p:cNvSpPr>
            <a:spLocks noGrp="1"/>
          </p:cNvSpPr>
          <p:nvPr>
            <p:ph type="dt" sz="half" idx="10"/>
          </p:nvPr>
        </p:nvSpPr>
        <p:spPr/>
        <p:txBody>
          <a:bodyPr/>
          <a:lstStyle/>
          <a:p>
            <a:fld id="{D31C6251-FC27-4F57-8BEA-8B229DFD6F6F}" type="datetimeFigureOut">
              <a:rPr lang="en-US" smtClean="0"/>
              <a:t>4/18/2019</a:t>
            </a:fld>
            <a:endParaRPr lang="en-US"/>
          </a:p>
        </p:txBody>
      </p:sp>
      <p:sp>
        <p:nvSpPr>
          <p:cNvPr id="5" name="Footer Placeholder 4">
            <a:extLst>
              <a:ext uri="{FF2B5EF4-FFF2-40B4-BE49-F238E27FC236}">
                <a16:creationId xmlns:a16="http://schemas.microsoft.com/office/drawing/2014/main" id="{8CE4CCBE-3A4C-4A9D-83E8-B0438F5D49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381230-FD64-400A-9352-F4C27CC27740}"/>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70667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05CCE-BEB0-42B7-ACA8-A1DDCD4D9F2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BA7562-4C58-4809-8A35-45EE575D03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46C5FD-DB51-46EE-A2F9-D71C1385FC1B}"/>
              </a:ext>
            </a:extLst>
          </p:cNvPr>
          <p:cNvSpPr>
            <a:spLocks noGrp="1"/>
          </p:cNvSpPr>
          <p:nvPr>
            <p:ph type="dt" sz="half" idx="10"/>
          </p:nvPr>
        </p:nvSpPr>
        <p:spPr/>
        <p:txBody>
          <a:bodyPr/>
          <a:lstStyle/>
          <a:p>
            <a:fld id="{D31C6251-FC27-4F57-8BEA-8B229DFD6F6F}" type="datetimeFigureOut">
              <a:rPr lang="en-US" smtClean="0"/>
              <a:t>4/18/2019</a:t>
            </a:fld>
            <a:endParaRPr lang="en-US"/>
          </a:p>
        </p:txBody>
      </p:sp>
      <p:sp>
        <p:nvSpPr>
          <p:cNvPr id="5" name="Footer Placeholder 4">
            <a:extLst>
              <a:ext uri="{FF2B5EF4-FFF2-40B4-BE49-F238E27FC236}">
                <a16:creationId xmlns:a16="http://schemas.microsoft.com/office/drawing/2014/main" id="{8C1C337A-6DFF-46A8-8E3F-33AE4E9EDE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28309-63E2-4240-BE82-6568E6630B0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099899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43289F-B060-45A5-B0C2-DC3B2A5F00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4EA2AF-6DC6-4FEF-87B5-8D87FD046D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672C71-D013-4424-A3C3-00094B518FD0}"/>
              </a:ext>
            </a:extLst>
          </p:cNvPr>
          <p:cNvSpPr>
            <a:spLocks noGrp="1"/>
          </p:cNvSpPr>
          <p:nvPr>
            <p:ph type="dt" sz="half" idx="10"/>
          </p:nvPr>
        </p:nvSpPr>
        <p:spPr/>
        <p:txBody>
          <a:bodyPr/>
          <a:lstStyle/>
          <a:p>
            <a:fld id="{D31C6251-FC27-4F57-8BEA-8B229DFD6F6F}" type="datetimeFigureOut">
              <a:rPr lang="en-US" smtClean="0"/>
              <a:t>4/18/2019</a:t>
            </a:fld>
            <a:endParaRPr lang="en-US"/>
          </a:p>
        </p:txBody>
      </p:sp>
      <p:sp>
        <p:nvSpPr>
          <p:cNvPr id="5" name="Footer Placeholder 4">
            <a:extLst>
              <a:ext uri="{FF2B5EF4-FFF2-40B4-BE49-F238E27FC236}">
                <a16:creationId xmlns:a16="http://schemas.microsoft.com/office/drawing/2014/main" id="{F1B2A38D-3E82-442B-8959-530FC7DE22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8DAEF-5513-40C4-8C21-D9BC5B7CC12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22893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D4B4-F45B-4519-A8D0-4B37DC49BC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7F57E7-882B-4B70-956E-D7450FFBA4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79F5C-3093-4049-B48E-BDCFCB82F577}"/>
              </a:ext>
            </a:extLst>
          </p:cNvPr>
          <p:cNvSpPr>
            <a:spLocks noGrp="1"/>
          </p:cNvSpPr>
          <p:nvPr>
            <p:ph type="dt" sz="half" idx="10"/>
          </p:nvPr>
        </p:nvSpPr>
        <p:spPr/>
        <p:txBody>
          <a:bodyPr/>
          <a:lstStyle/>
          <a:p>
            <a:fld id="{D31C6251-FC27-4F57-8BEA-8B229DFD6F6F}" type="datetimeFigureOut">
              <a:rPr lang="en-US" smtClean="0"/>
              <a:t>4/18/2019</a:t>
            </a:fld>
            <a:endParaRPr lang="en-US"/>
          </a:p>
        </p:txBody>
      </p:sp>
      <p:sp>
        <p:nvSpPr>
          <p:cNvPr id="5" name="Footer Placeholder 4">
            <a:extLst>
              <a:ext uri="{FF2B5EF4-FFF2-40B4-BE49-F238E27FC236}">
                <a16:creationId xmlns:a16="http://schemas.microsoft.com/office/drawing/2014/main" id="{F3DD38AB-7A8D-482E-A960-F1DAA44FB2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B8BA37-B62E-49B6-B7B0-5B8752DB241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377495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6208-A41B-40D5-8E3F-FC1601CFE6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15792F-80B4-47C5-9AF6-9C69DB3B0C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B52E2EA-4069-4C17-A9DE-3506AB0A3BDF}"/>
              </a:ext>
            </a:extLst>
          </p:cNvPr>
          <p:cNvSpPr>
            <a:spLocks noGrp="1"/>
          </p:cNvSpPr>
          <p:nvPr>
            <p:ph type="dt" sz="half" idx="10"/>
          </p:nvPr>
        </p:nvSpPr>
        <p:spPr/>
        <p:txBody>
          <a:bodyPr/>
          <a:lstStyle/>
          <a:p>
            <a:fld id="{D31C6251-FC27-4F57-8BEA-8B229DFD6F6F}" type="datetimeFigureOut">
              <a:rPr lang="en-US" smtClean="0"/>
              <a:t>4/18/2019</a:t>
            </a:fld>
            <a:endParaRPr lang="en-US"/>
          </a:p>
        </p:txBody>
      </p:sp>
      <p:sp>
        <p:nvSpPr>
          <p:cNvPr id="5" name="Footer Placeholder 4">
            <a:extLst>
              <a:ext uri="{FF2B5EF4-FFF2-40B4-BE49-F238E27FC236}">
                <a16:creationId xmlns:a16="http://schemas.microsoft.com/office/drawing/2014/main" id="{74B86C1A-FCC9-403C-A218-5C87E5C182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FAF8-5EE5-40DF-A11F-D49EE5A92AC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182222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10B34-9C23-47BE-974F-672ECAABE6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1ADEED-50EC-4BB5-947F-F41C735A525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7713D4-2049-4F68-86BC-F45A8A745A8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22B6E1-2C84-448F-90BD-F2FA881B190A}"/>
              </a:ext>
            </a:extLst>
          </p:cNvPr>
          <p:cNvSpPr>
            <a:spLocks noGrp="1"/>
          </p:cNvSpPr>
          <p:nvPr>
            <p:ph type="dt" sz="half" idx="10"/>
          </p:nvPr>
        </p:nvSpPr>
        <p:spPr/>
        <p:txBody>
          <a:bodyPr/>
          <a:lstStyle/>
          <a:p>
            <a:fld id="{D31C6251-FC27-4F57-8BEA-8B229DFD6F6F}" type="datetimeFigureOut">
              <a:rPr lang="en-US" smtClean="0"/>
              <a:t>4/18/2019</a:t>
            </a:fld>
            <a:endParaRPr lang="en-US"/>
          </a:p>
        </p:txBody>
      </p:sp>
      <p:sp>
        <p:nvSpPr>
          <p:cNvPr id="6" name="Footer Placeholder 5">
            <a:extLst>
              <a:ext uri="{FF2B5EF4-FFF2-40B4-BE49-F238E27FC236}">
                <a16:creationId xmlns:a16="http://schemas.microsoft.com/office/drawing/2014/main" id="{95B7471F-F2AC-409D-A847-33970E7508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192476-280F-4588-B11B-F4C54038DA8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624225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B0EC-45F6-404C-8BEF-0625F558B4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B7D80C-DEA7-4AE3-B9CE-7A4D268D73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3185DF3-89CD-4423-9C62-0F523E549B3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5E32B7-A4C8-4628-8BC1-27869C58D7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FCF762-4F65-4091-91BB-DD5FD3521D7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942D7E-39B4-463C-8E2D-77D8BAD99E07}"/>
              </a:ext>
            </a:extLst>
          </p:cNvPr>
          <p:cNvSpPr>
            <a:spLocks noGrp="1"/>
          </p:cNvSpPr>
          <p:nvPr>
            <p:ph type="dt" sz="half" idx="10"/>
          </p:nvPr>
        </p:nvSpPr>
        <p:spPr/>
        <p:txBody>
          <a:bodyPr/>
          <a:lstStyle/>
          <a:p>
            <a:fld id="{D31C6251-FC27-4F57-8BEA-8B229DFD6F6F}" type="datetimeFigureOut">
              <a:rPr lang="en-US" smtClean="0"/>
              <a:t>4/18/2019</a:t>
            </a:fld>
            <a:endParaRPr lang="en-US"/>
          </a:p>
        </p:txBody>
      </p:sp>
      <p:sp>
        <p:nvSpPr>
          <p:cNvPr id="8" name="Footer Placeholder 7">
            <a:extLst>
              <a:ext uri="{FF2B5EF4-FFF2-40B4-BE49-F238E27FC236}">
                <a16:creationId xmlns:a16="http://schemas.microsoft.com/office/drawing/2014/main" id="{EA97CE60-4A36-4D37-8939-5E1D6E9935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02DBF3-7211-4647-ADE7-86098882656E}"/>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24190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FB26C-C764-4EE9-9531-2DC51E6EA6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DB7A74-C87A-4618-A41B-56C54DCCF4E2}"/>
              </a:ext>
            </a:extLst>
          </p:cNvPr>
          <p:cNvSpPr>
            <a:spLocks noGrp="1"/>
          </p:cNvSpPr>
          <p:nvPr>
            <p:ph type="dt" sz="half" idx="10"/>
          </p:nvPr>
        </p:nvSpPr>
        <p:spPr/>
        <p:txBody>
          <a:bodyPr/>
          <a:lstStyle/>
          <a:p>
            <a:fld id="{D31C6251-FC27-4F57-8BEA-8B229DFD6F6F}" type="datetimeFigureOut">
              <a:rPr lang="en-US" smtClean="0"/>
              <a:t>4/18/2019</a:t>
            </a:fld>
            <a:endParaRPr lang="en-US"/>
          </a:p>
        </p:txBody>
      </p:sp>
      <p:sp>
        <p:nvSpPr>
          <p:cNvPr id="4" name="Footer Placeholder 3">
            <a:extLst>
              <a:ext uri="{FF2B5EF4-FFF2-40B4-BE49-F238E27FC236}">
                <a16:creationId xmlns:a16="http://schemas.microsoft.com/office/drawing/2014/main" id="{BEC38245-E4FE-4B12-8364-FE3F952B7A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1ADB53-729C-4D8B-A64E-65831B613DF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01789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83641C-6529-4425-AAFF-A935D5764128}"/>
              </a:ext>
            </a:extLst>
          </p:cNvPr>
          <p:cNvSpPr>
            <a:spLocks noGrp="1"/>
          </p:cNvSpPr>
          <p:nvPr>
            <p:ph type="dt" sz="half" idx="10"/>
          </p:nvPr>
        </p:nvSpPr>
        <p:spPr/>
        <p:txBody>
          <a:bodyPr/>
          <a:lstStyle/>
          <a:p>
            <a:fld id="{D31C6251-FC27-4F57-8BEA-8B229DFD6F6F}" type="datetimeFigureOut">
              <a:rPr lang="en-US" smtClean="0"/>
              <a:t>4/18/2019</a:t>
            </a:fld>
            <a:endParaRPr lang="en-US"/>
          </a:p>
        </p:txBody>
      </p:sp>
      <p:sp>
        <p:nvSpPr>
          <p:cNvPr id="3" name="Footer Placeholder 2">
            <a:extLst>
              <a:ext uri="{FF2B5EF4-FFF2-40B4-BE49-F238E27FC236}">
                <a16:creationId xmlns:a16="http://schemas.microsoft.com/office/drawing/2014/main" id="{03E0E56C-8363-4E7F-B748-A227D9727C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485EE2-05EB-4461-BC36-2B71F54D0B0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6688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71A9-E655-4957-8746-5970C085A1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F9B205-4249-4D5E-ADF3-6FF6C2A3EB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20DEE3-B7DB-43B2-A328-F2FBDDB1B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6793F9-8D84-4647-AE6F-3E10B183D5C4}"/>
              </a:ext>
            </a:extLst>
          </p:cNvPr>
          <p:cNvSpPr>
            <a:spLocks noGrp="1"/>
          </p:cNvSpPr>
          <p:nvPr>
            <p:ph type="dt" sz="half" idx="10"/>
          </p:nvPr>
        </p:nvSpPr>
        <p:spPr/>
        <p:txBody>
          <a:bodyPr/>
          <a:lstStyle/>
          <a:p>
            <a:fld id="{D31C6251-FC27-4F57-8BEA-8B229DFD6F6F}" type="datetimeFigureOut">
              <a:rPr lang="en-US" smtClean="0"/>
              <a:t>4/18/2019</a:t>
            </a:fld>
            <a:endParaRPr lang="en-US"/>
          </a:p>
        </p:txBody>
      </p:sp>
      <p:sp>
        <p:nvSpPr>
          <p:cNvPr id="6" name="Footer Placeholder 5">
            <a:extLst>
              <a:ext uri="{FF2B5EF4-FFF2-40B4-BE49-F238E27FC236}">
                <a16:creationId xmlns:a16="http://schemas.microsoft.com/office/drawing/2014/main" id="{E77C77B4-EB25-4E5A-9A69-3515DBB7D4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0B0D45-DC10-4142-BF16-23A9ABB6750A}"/>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4027247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A4420-D890-4F57-832D-5BF2AAF21B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84B1C6-85AB-4C24-9C93-73AC6372AA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E1AB4F-3B24-480A-A816-9DB68C5F6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7D22273-47CA-4BB6-9D76-4E0E4A370F2E}"/>
              </a:ext>
            </a:extLst>
          </p:cNvPr>
          <p:cNvSpPr>
            <a:spLocks noGrp="1"/>
          </p:cNvSpPr>
          <p:nvPr>
            <p:ph type="dt" sz="half" idx="10"/>
          </p:nvPr>
        </p:nvSpPr>
        <p:spPr/>
        <p:txBody>
          <a:bodyPr/>
          <a:lstStyle/>
          <a:p>
            <a:fld id="{D31C6251-FC27-4F57-8BEA-8B229DFD6F6F}" type="datetimeFigureOut">
              <a:rPr lang="en-US" smtClean="0"/>
              <a:t>4/18/2019</a:t>
            </a:fld>
            <a:endParaRPr lang="en-US"/>
          </a:p>
        </p:txBody>
      </p:sp>
      <p:sp>
        <p:nvSpPr>
          <p:cNvPr id="6" name="Footer Placeholder 5">
            <a:extLst>
              <a:ext uri="{FF2B5EF4-FFF2-40B4-BE49-F238E27FC236}">
                <a16:creationId xmlns:a16="http://schemas.microsoft.com/office/drawing/2014/main" id="{25ECC221-6232-4EF5-A955-17D59D4460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C034E0-7BC4-4F3A-826B-89BC2E555C3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618453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40BFBE-06A6-4A56-8BC6-590B4FD20B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10B06D-539D-4603-B89C-6CF904C4A5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8B347C-C20C-490A-99F1-832379C6D6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1C6251-FC27-4F57-8BEA-8B229DFD6F6F}" type="datetimeFigureOut">
              <a:rPr lang="en-US" smtClean="0"/>
              <a:t>4/18/2019</a:t>
            </a:fld>
            <a:endParaRPr lang="en-US"/>
          </a:p>
        </p:txBody>
      </p:sp>
      <p:sp>
        <p:nvSpPr>
          <p:cNvPr id="5" name="Footer Placeholder 4">
            <a:extLst>
              <a:ext uri="{FF2B5EF4-FFF2-40B4-BE49-F238E27FC236}">
                <a16:creationId xmlns:a16="http://schemas.microsoft.com/office/drawing/2014/main" id="{E873D4D5-F30B-4FAD-A23D-D1547581E2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6F3417-FD60-4F06-8D31-DDE84DBEA8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16257-8AEE-465A-9AF0-0540DC64BBB9}" type="slidenum">
              <a:rPr lang="en-US" smtClean="0"/>
              <a:t>‹#›</a:t>
            </a:fld>
            <a:endParaRPr lang="en-US"/>
          </a:p>
        </p:txBody>
      </p:sp>
    </p:spTree>
    <p:extLst>
      <p:ext uri="{BB962C8B-B14F-4D97-AF65-F5344CB8AC3E}">
        <p14:creationId xmlns:p14="http://schemas.microsoft.com/office/powerpoint/2010/main" val="1482287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2BF07-3C06-41DA-8FE2-38C4C2D3A59C}"/>
              </a:ext>
            </a:extLst>
          </p:cNvPr>
          <p:cNvSpPr>
            <a:spLocks noGrp="1"/>
          </p:cNvSpPr>
          <p:nvPr>
            <p:ph type="ctrTitle"/>
          </p:nvPr>
        </p:nvSpPr>
        <p:spPr/>
        <p:txBody>
          <a:bodyPr/>
          <a:lstStyle/>
          <a:p>
            <a:r>
              <a:rPr lang="en-US" dirty="0" err="1"/>
              <a:t>Soymap</a:t>
            </a:r>
            <a:r>
              <a:rPr lang="en-US" dirty="0"/>
              <a:t> classification</a:t>
            </a:r>
          </a:p>
        </p:txBody>
      </p:sp>
      <p:sp>
        <p:nvSpPr>
          <p:cNvPr id="3" name="Subtitle 2">
            <a:extLst>
              <a:ext uri="{FF2B5EF4-FFF2-40B4-BE49-F238E27FC236}">
                <a16:creationId xmlns:a16="http://schemas.microsoft.com/office/drawing/2014/main" id="{6E22D555-1588-49B7-8699-6C2E2E89EAAC}"/>
              </a:ext>
            </a:extLst>
          </p:cNvPr>
          <p:cNvSpPr>
            <a:spLocks noGrp="1"/>
          </p:cNvSpPr>
          <p:nvPr>
            <p:ph type="subTitle" idx="1"/>
          </p:nvPr>
        </p:nvSpPr>
        <p:spPr/>
        <p:txBody>
          <a:bodyPr/>
          <a:lstStyle/>
          <a:p>
            <a:r>
              <a:rPr lang="en-US" dirty="0"/>
              <a:t>April 1, 2019</a:t>
            </a:r>
          </a:p>
        </p:txBody>
      </p:sp>
    </p:spTree>
    <p:extLst>
      <p:ext uri="{BB962C8B-B14F-4D97-AF65-F5344CB8AC3E}">
        <p14:creationId xmlns:p14="http://schemas.microsoft.com/office/powerpoint/2010/main" val="211527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1630556668"/>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sz="1800" dirty="0">
                          <a:latin typeface="+mn-lt"/>
                        </a:rPr>
                        <a:t>Seed</a:t>
                      </a:r>
                    </a:p>
                  </a:txBody>
                  <a:tcPr/>
                </a:tc>
                <a:tc>
                  <a:txBody>
                    <a:bodyPr/>
                    <a:lstStyle/>
                    <a:p>
                      <a:r>
                        <a:rPr lang="en-US" sz="1800" dirty="0">
                          <a:latin typeface="+mn-lt"/>
                        </a:rPr>
                        <a:t>Accuracy</a:t>
                      </a:r>
                    </a:p>
                  </a:txBody>
                  <a:tcPr/>
                </a:tc>
                <a:tc>
                  <a:txBody>
                    <a:bodyPr/>
                    <a:lstStyle/>
                    <a:p>
                      <a:r>
                        <a:rPr lang="en-US" sz="1800" dirty="0">
                          <a:latin typeface="+mn-lt"/>
                        </a:rPr>
                        <a:t>Cons (0)</a:t>
                      </a:r>
                    </a:p>
                  </a:txBody>
                  <a:tcPr/>
                </a:tc>
                <a:tc>
                  <a:txBody>
                    <a:bodyPr/>
                    <a:lstStyle/>
                    <a:p>
                      <a:r>
                        <a:rPr lang="en-US" sz="1800" dirty="0">
                          <a:latin typeface="+mn-lt"/>
                        </a:rPr>
                        <a:t>Cons (1)</a:t>
                      </a:r>
                    </a:p>
                  </a:txBody>
                  <a:tcPr/>
                </a:tc>
                <a:tc>
                  <a:txBody>
                    <a:bodyPr/>
                    <a:lstStyle/>
                    <a:p>
                      <a:r>
                        <a:rPr lang="en-US" sz="1800" dirty="0">
                          <a:latin typeface="+mn-lt"/>
                        </a:rPr>
                        <a:t>Cons (2)</a:t>
                      </a:r>
                    </a:p>
                  </a:txBody>
                  <a:tcPr/>
                </a:tc>
                <a:tc>
                  <a:txBody>
                    <a:bodyPr/>
                    <a:lstStyle/>
                    <a:p>
                      <a:r>
                        <a:rPr lang="en-US" sz="1800" dirty="0">
                          <a:latin typeface="+mn-lt"/>
                        </a:rPr>
                        <a:t>Prod (0)</a:t>
                      </a:r>
                    </a:p>
                  </a:txBody>
                  <a:tcPr/>
                </a:tc>
                <a:tc>
                  <a:txBody>
                    <a:bodyPr/>
                    <a:lstStyle/>
                    <a:p>
                      <a:r>
                        <a:rPr lang="en-US" sz="1800" dirty="0">
                          <a:latin typeface="+mn-lt"/>
                        </a:rPr>
                        <a:t>Prod (1)</a:t>
                      </a:r>
                    </a:p>
                  </a:txBody>
                  <a:tcPr/>
                </a:tc>
                <a:tc>
                  <a:txBody>
                    <a:bodyPr/>
                    <a:lstStyle/>
                    <a:p>
                      <a:r>
                        <a:rPr lang="en-US" sz="1800" dirty="0">
                          <a:latin typeface="+mn-lt"/>
                        </a:rPr>
                        <a:t>Prod (2)</a:t>
                      </a:r>
                    </a:p>
                  </a:txBody>
                  <a:tcPr/>
                </a:tc>
                <a:extLst>
                  <a:ext uri="{0D108BD9-81ED-4DB2-BD59-A6C34878D82A}">
                    <a16:rowId xmlns:a16="http://schemas.microsoft.com/office/drawing/2014/main" val="3512084736"/>
                  </a:ext>
                </a:extLst>
              </a:tr>
              <a:tr h="370840">
                <a:tc>
                  <a:txBody>
                    <a:bodyPr/>
                    <a:lstStyle/>
                    <a:p>
                      <a:r>
                        <a:rPr lang="en-US" sz="1800" dirty="0">
                          <a:latin typeface="+mn-lt"/>
                        </a:rPr>
                        <a:t>default</a:t>
                      </a:r>
                    </a:p>
                  </a:txBody>
                  <a:tcPr/>
                </a:tc>
                <a:tc>
                  <a:txBody>
                    <a:bodyPr/>
                    <a:lstStyle/>
                    <a:p>
                      <a:r>
                        <a:rPr lang="en-US" sz="1800" dirty="0">
                          <a:latin typeface="+mn-lt"/>
                        </a:rPr>
                        <a:t>81.8</a:t>
                      </a:r>
                    </a:p>
                  </a:txBody>
                  <a:tcPr/>
                </a:tc>
                <a:tc>
                  <a:txBody>
                    <a:bodyPr/>
                    <a:lstStyle/>
                    <a:p>
                      <a:r>
                        <a:rPr lang="en-US" sz="1800" dirty="0">
                          <a:latin typeface="+mn-lt"/>
                        </a:rPr>
                        <a:t>0.58</a:t>
                      </a:r>
                    </a:p>
                  </a:txBody>
                  <a:tcPr/>
                </a:tc>
                <a:tc>
                  <a:txBody>
                    <a:bodyPr/>
                    <a:lstStyle/>
                    <a:p>
                      <a:r>
                        <a:rPr lang="en-US" sz="1800" dirty="0">
                          <a:latin typeface="+mn-lt"/>
                        </a:rPr>
                        <a:t>0.86</a:t>
                      </a:r>
                    </a:p>
                  </a:txBody>
                  <a:tcPr/>
                </a:tc>
                <a:tc>
                  <a:txBody>
                    <a:bodyPr/>
                    <a:lstStyle/>
                    <a:p>
                      <a:r>
                        <a:rPr lang="en-US" sz="1800" dirty="0">
                          <a:latin typeface="+mn-lt"/>
                        </a:rPr>
                        <a:t>0.57</a:t>
                      </a:r>
                    </a:p>
                  </a:txBody>
                  <a:tcPr/>
                </a:tc>
                <a:tc>
                  <a:txBody>
                    <a:bodyPr/>
                    <a:lstStyle/>
                    <a:p>
                      <a:r>
                        <a:rPr lang="en-US" sz="1800" dirty="0">
                          <a:latin typeface="+mn-lt"/>
                        </a:rPr>
                        <a:t>0.44</a:t>
                      </a:r>
                    </a:p>
                  </a:txBody>
                  <a:tcPr/>
                </a:tc>
                <a:tc>
                  <a:txBody>
                    <a:bodyPr/>
                    <a:lstStyle/>
                    <a:p>
                      <a:r>
                        <a:rPr lang="en-US" sz="1800" dirty="0">
                          <a:latin typeface="+mn-lt"/>
                        </a:rPr>
                        <a:t>0.92</a:t>
                      </a:r>
                    </a:p>
                  </a:txBody>
                  <a:tcPr/>
                </a:tc>
                <a:tc>
                  <a:txBody>
                    <a:bodyPr/>
                    <a:lstStyle/>
                    <a:p>
                      <a:r>
                        <a:rPr lang="en-US" sz="1800" dirty="0">
                          <a:latin typeface="+mn-lt"/>
                        </a:rPr>
                        <a:t>0.4</a:t>
                      </a:r>
                    </a:p>
                  </a:txBody>
                  <a:tcPr/>
                </a:tc>
                <a:extLst>
                  <a:ext uri="{0D108BD9-81ED-4DB2-BD59-A6C34878D82A}">
                    <a16:rowId xmlns:a16="http://schemas.microsoft.com/office/drawing/2014/main" val="593835001"/>
                  </a:ext>
                </a:extLst>
              </a:tr>
              <a:tr h="370840">
                <a:tc>
                  <a:txBody>
                    <a:bodyPr/>
                    <a:lstStyle/>
                    <a:p>
                      <a:r>
                        <a:rPr lang="en-US" sz="1800" dirty="0">
                          <a:latin typeface="+mn-lt"/>
                        </a:rPr>
                        <a:t>100</a:t>
                      </a:r>
                    </a:p>
                  </a:txBody>
                  <a:tcPr/>
                </a:tc>
                <a:tc>
                  <a:txBody>
                    <a:bodyPr/>
                    <a:lstStyle/>
                    <a:p>
                      <a:r>
                        <a:rPr lang="en-US" sz="1800" dirty="0">
                          <a:latin typeface="+mn-lt"/>
                        </a:rPr>
                        <a:t>82.7</a:t>
                      </a:r>
                    </a:p>
                  </a:txBody>
                  <a:tcPr/>
                </a:tc>
                <a:tc>
                  <a:txBody>
                    <a:bodyPr/>
                    <a:lstStyle/>
                    <a:p>
                      <a:r>
                        <a:rPr lang="en-US" sz="1800" dirty="0">
                          <a:latin typeface="+mn-lt"/>
                        </a:rPr>
                        <a:t>0.65</a:t>
                      </a:r>
                    </a:p>
                  </a:txBody>
                  <a:tcPr/>
                </a:tc>
                <a:tc>
                  <a:txBody>
                    <a:bodyPr/>
                    <a:lstStyle/>
                    <a:p>
                      <a:r>
                        <a:rPr lang="en-US" sz="1800" dirty="0">
                          <a:latin typeface="+mn-lt"/>
                        </a:rPr>
                        <a:t>0.86</a:t>
                      </a:r>
                    </a:p>
                  </a:txBody>
                  <a:tcPr/>
                </a:tc>
                <a:tc>
                  <a:txBody>
                    <a:bodyPr/>
                    <a:lstStyle/>
                    <a:p>
                      <a:r>
                        <a:rPr lang="en-US" sz="1800" dirty="0">
                          <a:latin typeface="+mn-lt"/>
                        </a:rPr>
                        <a:t>0.55</a:t>
                      </a:r>
                    </a:p>
                  </a:txBody>
                  <a:tcPr/>
                </a:tc>
                <a:tc>
                  <a:txBody>
                    <a:bodyPr/>
                    <a:lstStyle/>
                    <a:p>
                      <a:r>
                        <a:rPr lang="en-US" sz="1800" dirty="0">
                          <a:latin typeface="+mn-lt"/>
                        </a:rPr>
                        <a:t>0.43</a:t>
                      </a:r>
                    </a:p>
                  </a:txBody>
                  <a:tcPr/>
                </a:tc>
                <a:tc>
                  <a:txBody>
                    <a:bodyPr/>
                    <a:lstStyle/>
                    <a:p>
                      <a:r>
                        <a:rPr lang="en-US" sz="1800" dirty="0">
                          <a:latin typeface="+mn-lt"/>
                        </a:rPr>
                        <a:t>0.93</a:t>
                      </a:r>
                    </a:p>
                  </a:txBody>
                  <a:tcPr/>
                </a:tc>
                <a:tc>
                  <a:txBody>
                    <a:bodyPr/>
                    <a:lstStyle/>
                    <a:p>
                      <a:r>
                        <a:rPr lang="en-US" sz="1800" dirty="0">
                          <a:latin typeface="+mn-lt"/>
                        </a:rPr>
                        <a:t>0.45</a:t>
                      </a:r>
                    </a:p>
                  </a:txBody>
                  <a:tcPr/>
                </a:tc>
                <a:extLst>
                  <a:ext uri="{0D108BD9-81ED-4DB2-BD59-A6C34878D82A}">
                    <a16:rowId xmlns:a16="http://schemas.microsoft.com/office/drawing/2014/main" val="1231944173"/>
                  </a:ext>
                </a:extLst>
              </a:tr>
              <a:tr h="370840">
                <a:tc>
                  <a:txBody>
                    <a:bodyPr/>
                    <a:lstStyle/>
                    <a:p>
                      <a:r>
                        <a:rPr lang="en-US" sz="1800" dirty="0">
                          <a:latin typeface="+mn-lt"/>
                        </a:rPr>
                        <a:t>200</a:t>
                      </a:r>
                    </a:p>
                  </a:txBody>
                  <a:tcPr/>
                </a:tc>
                <a:tc>
                  <a:txBody>
                    <a:bodyPr/>
                    <a:lstStyle/>
                    <a:p>
                      <a:r>
                        <a:rPr lang="en-US" sz="1800" dirty="0">
                          <a:latin typeface="+mn-lt"/>
                        </a:rPr>
                        <a:t>80.6</a:t>
                      </a:r>
                    </a:p>
                  </a:txBody>
                  <a:tcPr/>
                </a:tc>
                <a:tc>
                  <a:txBody>
                    <a:bodyPr/>
                    <a:lstStyle/>
                    <a:p>
                      <a:r>
                        <a:rPr lang="en-US" sz="1800" dirty="0">
                          <a:latin typeface="+mn-lt"/>
                        </a:rPr>
                        <a:t>0.58</a:t>
                      </a:r>
                    </a:p>
                  </a:txBody>
                  <a:tcPr/>
                </a:tc>
                <a:tc>
                  <a:txBody>
                    <a:bodyPr/>
                    <a:lstStyle/>
                    <a:p>
                      <a:r>
                        <a:rPr lang="en-US" sz="1800" dirty="0">
                          <a:latin typeface="+mn-lt"/>
                        </a:rPr>
                        <a:t>0.84</a:t>
                      </a:r>
                    </a:p>
                  </a:txBody>
                  <a:tcPr/>
                </a:tc>
                <a:tc>
                  <a:txBody>
                    <a:bodyPr/>
                    <a:lstStyle/>
                    <a:p>
                      <a:r>
                        <a:rPr lang="en-US" sz="1800" dirty="0">
                          <a:latin typeface="+mn-lt"/>
                        </a:rPr>
                        <a:t>0.60</a:t>
                      </a:r>
                    </a:p>
                  </a:txBody>
                  <a:tcPr/>
                </a:tc>
                <a:tc>
                  <a:txBody>
                    <a:bodyPr/>
                    <a:lstStyle/>
                    <a:p>
                      <a:r>
                        <a:rPr lang="en-US" sz="1800" dirty="0">
                          <a:latin typeface="+mn-lt"/>
                        </a:rPr>
                        <a:t>0.31</a:t>
                      </a:r>
                    </a:p>
                  </a:txBody>
                  <a:tcPr/>
                </a:tc>
                <a:tc>
                  <a:txBody>
                    <a:bodyPr/>
                    <a:lstStyle/>
                    <a:p>
                      <a:r>
                        <a:rPr lang="en-US" sz="1800" dirty="0">
                          <a:latin typeface="+mn-lt"/>
                        </a:rPr>
                        <a:t>0.94</a:t>
                      </a:r>
                    </a:p>
                  </a:txBody>
                  <a:tcPr/>
                </a:tc>
                <a:tc>
                  <a:txBody>
                    <a:bodyPr/>
                    <a:lstStyle/>
                    <a:p>
                      <a:r>
                        <a:rPr lang="en-US" sz="1800" dirty="0">
                          <a:latin typeface="+mn-lt"/>
                        </a:rPr>
                        <a:t>0.42</a:t>
                      </a:r>
                    </a:p>
                  </a:txBody>
                  <a:tcPr/>
                </a:tc>
                <a:extLst>
                  <a:ext uri="{0D108BD9-81ED-4DB2-BD59-A6C34878D82A}">
                    <a16:rowId xmlns:a16="http://schemas.microsoft.com/office/drawing/2014/main" val="3072850937"/>
                  </a:ext>
                </a:extLst>
              </a:tr>
              <a:tr h="370840">
                <a:tc>
                  <a:txBody>
                    <a:bodyPr/>
                    <a:lstStyle/>
                    <a:p>
                      <a:r>
                        <a:rPr lang="en-US" sz="1800" dirty="0">
                          <a:latin typeface="+mn-lt"/>
                        </a:rPr>
                        <a:t>300</a:t>
                      </a:r>
                    </a:p>
                  </a:txBody>
                  <a:tcPr/>
                </a:tc>
                <a:tc>
                  <a:txBody>
                    <a:bodyPr/>
                    <a:lstStyle/>
                    <a:p>
                      <a:r>
                        <a:rPr lang="en-US" sz="1800" dirty="0">
                          <a:latin typeface="+mn-lt"/>
                        </a:rPr>
                        <a:t>80.2</a:t>
                      </a:r>
                    </a:p>
                  </a:txBody>
                  <a:tcPr/>
                </a:tc>
                <a:tc>
                  <a:txBody>
                    <a:bodyPr/>
                    <a:lstStyle/>
                    <a:p>
                      <a:r>
                        <a:rPr lang="en-US" sz="1800" dirty="0">
                          <a:latin typeface="+mn-lt"/>
                        </a:rPr>
                        <a:t>0.56</a:t>
                      </a:r>
                    </a:p>
                  </a:txBody>
                  <a:tcPr/>
                </a:tc>
                <a:tc>
                  <a:txBody>
                    <a:bodyPr/>
                    <a:lstStyle/>
                    <a:p>
                      <a:r>
                        <a:rPr lang="en-US" sz="1800" dirty="0">
                          <a:latin typeface="+mn-lt"/>
                        </a:rPr>
                        <a:t>0.84</a:t>
                      </a:r>
                    </a:p>
                  </a:txBody>
                  <a:tcPr/>
                </a:tc>
                <a:tc>
                  <a:txBody>
                    <a:bodyPr/>
                    <a:lstStyle/>
                    <a:p>
                      <a:r>
                        <a:rPr lang="en-US" sz="1800" dirty="0">
                          <a:latin typeface="+mn-lt"/>
                        </a:rPr>
                        <a:t>0.55</a:t>
                      </a:r>
                    </a:p>
                  </a:txBody>
                  <a:tcPr/>
                </a:tc>
                <a:tc>
                  <a:txBody>
                    <a:bodyPr/>
                    <a:lstStyle/>
                    <a:p>
                      <a:r>
                        <a:rPr lang="en-US" sz="1800" dirty="0">
                          <a:latin typeface="+mn-lt"/>
                        </a:rPr>
                        <a:t>0.33</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1968800458"/>
                  </a:ext>
                </a:extLst>
              </a:tr>
              <a:tr h="370840">
                <a:tc>
                  <a:txBody>
                    <a:bodyPr/>
                    <a:lstStyle/>
                    <a:p>
                      <a:r>
                        <a:rPr lang="en-US" sz="1800" dirty="0">
                          <a:latin typeface="+mn-lt"/>
                        </a:rPr>
                        <a:t>400</a:t>
                      </a:r>
                    </a:p>
                  </a:txBody>
                  <a:tcPr/>
                </a:tc>
                <a:tc>
                  <a:txBody>
                    <a:bodyPr/>
                    <a:lstStyle/>
                    <a:p>
                      <a:r>
                        <a:rPr lang="en-US" sz="1800" dirty="0">
                          <a:latin typeface="+mn-lt"/>
                        </a:rPr>
                        <a:t>82.3</a:t>
                      </a:r>
                    </a:p>
                  </a:txBody>
                  <a:tcPr/>
                </a:tc>
                <a:tc>
                  <a:txBody>
                    <a:bodyPr/>
                    <a:lstStyle/>
                    <a:p>
                      <a:r>
                        <a:rPr lang="en-US" sz="1800" dirty="0">
                          <a:latin typeface="+mn-lt"/>
                        </a:rPr>
                        <a:t>0.63</a:t>
                      </a:r>
                    </a:p>
                  </a:txBody>
                  <a:tcPr/>
                </a:tc>
                <a:tc>
                  <a:txBody>
                    <a:bodyPr/>
                    <a:lstStyle/>
                    <a:p>
                      <a:r>
                        <a:rPr lang="en-US" sz="1800" dirty="0">
                          <a:latin typeface="+mn-lt"/>
                        </a:rPr>
                        <a:t>0.86</a:t>
                      </a:r>
                    </a:p>
                  </a:txBody>
                  <a:tcPr/>
                </a:tc>
                <a:tc>
                  <a:txBody>
                    <a:bodyPr/>
                    <a:lstStyle/>
                    <a:p>
                      <a:r>
                        <a:rPr lang="en-US" sz="1800" dirty="0">
                          <a:latin typeface="+mn-lt"/>
                        </a:rPr>
                        <a:t>0.56</a:t>
                      </a:r>
                    </a:p>
                  </a:txBody>
                  <a:tcPr/>
                </a:tc>
                <a:tc>
                  <a:txBody>
                    <a:bodyPr/>
                    <a:lstStyle/>
                    <a:p>
                      <a:r>
                        <a:rPr lang="en-US" sz="1800" dirty="0">
                          <a:latin typeface="+mn-lt"/>
                        </a:rPr>
                        <a:t>0.41</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875147058"/>
                  </a:ext>
                </a:extLst>
              </a:tr>
              <a:tr h="370840">
                <a:tc>
                  <a:txBody>
                    <a:bodyPr/>
                    <a:lstStyle/>
                    <a:p>
                      <a:r>
                        <a:rPr lang="en-US" sz="1800" dirty="0">
                          <a:latin typeface="+mn-lt"/>
                        </a:rPr>
                        <a:t>500</a:t>
                      </a:r>
                    </a:p>
                  </a:txBody>
                  <a:tcPr/>
                </a:tc>
                <a:tc>
                  <a:txBody>
                    <a:bodyPr/>
                    <a:lstStyle/>
                    <a:p>
                      <a:r>
                        <a:rPr lang="en-US" sz="1800" dirty="0">
                          <a:latin typeface="+mn-lt"/>
                        </a:rPr>
                        <a:t>81.6</a:t>
                      </a:r>
                    </a:p>
                  </a:txBody>
                  <a:tcPr/>
                </a:tc>
                <a:tc>
                  <a:txBody>
                    <a:bodyPr/>
                    <a:lstStyle/>
                    <a:p>
                      <a:r>
                        <a:rPr lang="en-US" sz="1800" dirty="0">
                          <a:latin typeface="+mn-lt"/>
                        </a:rPr>
                        <a:t>0.65</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4133299564"/>
                  </a:ext>
                </a:extLst>
              </a:tr>
              <a:tr h="370840">
                <a:tc>
                  <a:txBody>
                    <a:bodyPr/>
                    <a:lstStyle/>
                    <a:p>
                      <a:r>
                        <a:rPr lang="en-US" sz="1800" dirty="0">
                          <a:latin typeface="+mn-lt"/>
                        </a:rPr>
                        <a:t>600</a:t>
                      </a:r>
                    </a:p>
                  </a:txBody>
                  <a:tcPr/>
                </a:tc>
                <a:tc>
                  <a:txBody>
                    <a:bodyPr/>
                    <a:lstStyle/>
                    <a:p>
                      <a:r>
                        <a:rPr lang="en-US" sz="1800" dirty="0">
                          <a:latin typeface="+mn-lt"/>
                        </a:rPr>
                        <a:t>83.1</a:t>
                      </a:r>
                    </a:p>
                  </a:txBody>
                  <a:tcPr/>
                </a:tc>
                <a:tc>
                  <a:txBody>
                    <a:bodyPr/>
                    <a:lstStyle/>
                    <a:p>
                      <a:r>
                        <a:rPr lang="en-US" sz="1800" dirty="0">
                          <a:latin typeface="+mn-lt"/>
                        </a:rPr>
                        <a:t>0.66</a:t>
                      </a:r>
                    </a:p>
                  </a:txBody>
                  <a:tcPr/>
                </a:tc>
                <a:tc>
                  <a:txBody>
                    <a:bodyPr/>
                    <a:lstStyle/>
                    <a:p>
                      <a:r>
                        <a:rPr lang="en-US" sz="1800" dirty="0">
                          <a:latin typeface="+mn-lt"/>
                        </a:rPr>
                        <a:t>0.86</a:t>
                      </a:r>
                    </a:p>
                  </a:txBody>
                  <a:tcPr/>
                </a:tc>
                <a:tc>
                  <a:txBody>
                    <a:bodyPr/>
                    <a:lstStyle/>
                    <a:p>
                      <a:r>
                        <a:rPr lang="en-US" sz="1800" dirty="0">
                          <a:latin typeface="+mn-lt"/>
                        </a:rPr>
                        <a:t>0.64</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0.41</a:t>
                      </a:r>
                    </a:p>
                  </a:txBody>
                  <a:tcPr/>
                </a:tc>
                <a:extLst>
                  <a:ext uri="{0D108BD9-81ED-4DB2-BD59-A6C34878D82A}">
                    <a16:rowId xmlns:a16="http://schemas.microsoft.com/office/drawing/2014/main" val="4291540014"/>
                  </a:ext>
                </a:extLst>
              </a:tr>
              <a:tr h="370840">
                <a:tc>
                  <a:txBody>
                    <a:bodyPr/>
                    <a:lstStyle/>
                    <a:p>
                      <a:r>
                        <a:rPr lang="en-US" sz="1800" dirty="0">
                          <a:latin typeface="+mn-lt"/>
                        </a:rPr>
                        <a:t>700</a:t>
                      </a:r>
                    </a:p>
                  </a:txBody>
                  <a:tcPr/>
                </a:tc>
                <a:tc>
                  <a:txBody>
                    <a:bodyPr/>
                    <a:lstStyle/>
                    <a:p>
                      <a:r>
                        <a:rPr lang="en-US" sz="1800" dirty="0">
                          <a:latin typeface="+mn-lt"/>
                        </a:rPr>
                        <a:t>83.4</a:t>
                      </a:r>
                    </a:p>
                  </a:txBody>
                  <a:tcPr/>
                </a:tc>
                <a:tc>
                  <a:txBody>
                    <a:bodyPr/>
                    <a:lstStyle/>
                    <a:p>
                      <a:r>
                        <a:rPr lang="en-US" sz="1800" dirty="0">
                          <a:latin typeface="+mn-lt"/>
                        </a:rPr>
                        <a:t>0.71</a:t>
                      </a:r>
                    </a:p>
                  </a:txBody>
                  <a:tcPr/>
                </a:tc>
                <a:tc>
                  <a:txBody>
                    <a:bodyPr/>
                    <a:lstStyle/>
                    <a:p>
                      <a:r>
                        <a:rPr lang="en-US" sz="1800" dirty="0">
                          <a:latin typeface="+mn-lt"/>
                        </a:rPr>
                        <a:t>0.85</a:t>
                      </a:r>
                    </a:p>
                  </a:txBody>
                  <a:tcPr/>
                </a:tc>
                <a:tc>
                  <a:txBody>
                    <a:bodyPr/>
                    <a:lstStyle/>
                    <a:p>
                      <a:r>
                        <a:rPr lang="en-US" sz="1800" dirty="0">
                          <a:latin typeface="+mn-lt"/>
                        </a:rPr>
                        <a:t>0.57</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0.37</a:t>
                      </a:r>
                    </a:p>
                  </a:txBody>
                  <a:tcPr/>
                </a:tc>
                <a:extLst>
                  <a:ext uri="{0D108BD9-81ED-4DB2-BD59-A6C34878D82A}">
                    <a16:rowId xmlns:a16="http://schemas.microsoft.com/office/drawing/2014/main" val="1928933899"/>
                  </a:ext>
                </a:extLst>
              </a:tr>
              <a:tr h="370840">
                <a:tc>
                  <a:txBody>
                    <a:bodyPr/>
                    <a:lstStyle/>
                    <a:p>
                      <a:r>
                        <a:rPr lang="en-US" sz="1800" dirty="0">
                          <a:latin typeface="+mn-lt"/>
                        </a:rPr>
                        <a:t>800</a:t>
                      </a:r>
                    </a:p>
                  </a:txBody>
                  <a:tcPr/>
                </a:tc>
                <a:tc>
                  <a:txBody>
                    <a:bodyPr/>
                    <a:lstStyle/>
                    <a:p>
                      <a:r>
                        <a:rPr lang="en-US" sz="1800" dirty="0">
                          <a:latin typeface="+mn-lt"/>
                        </a:rPr>
                        <a:t>81.3</a:t>
                      </a:r>
                    </a:p>
                  </a:txBody>
                  <a:tcPr/>
                </a:tc>
                <a:tc>
                  <a:txBody>
                    <a:bodyPr/>
                    <a:lstStyle/>
                    <a:p>
                      <a:r>
                        <a:rPr lang="en-US" sz="1800" dirty="0">
                          <a:latin typeface="+mn-lt"/>
                        </a:rPr>
                        <a:t>0.60</a:t>
                      </a:r>
                    </a:p>
                  </a:txBody>
                  <a:tcPr/>
                </a:tc>
                <a:tc>
                  <a:txBody>
                    <a:bodyPr/>
                    <a:lstStyle/>
                    <a:p>
                      <a:r>
                        <a:rPr lang="en-US" sz="1800" dirty="0">
                          <a:latin typeface="+mn-lt"/>
                        </a:rPr>
                        <a:t>0.84</a:t>
                      </a:r>
                    </a:p>
                  </a:txBody>
                  <a:tcPr/>
                </a:tc>
                <a:tc>
                  <a:txBody>
                    <a:bodyPr/>
                    <a:lstStyle/>
                    <a:p>
                      <a:r>
                        <a:rPr lang="en-US" sz="1800" dirty="0">
                          <a:latin typeface="+mn-lt"/>
                        </a:rPr>
                        <a:t>0.63</a:t>
                      </a:r>
                    </a:p>
                  </a:txBody>
                  <a:tcPr/>
                </a:tc>
                <a:tc>
                  <a:txBody>
                    <a:bodyPr/>
                    <a:lstStyle/>
                    <a:p>
                      <a:r>
                        <a:rPr lang="en-US" sz="1800" dirty="0">
                          <a:latin typeface="+mn-lt"/>
                        </a:rPr>
                        <a:t>0.26</a:t>
                      </a:r>
                    </a:p>
                  </a:txBody>
                  <a:tcPr/>
                </a:tc>
                <a:tc>
                  <a:txBody>
                    <a:bodyPr/>
                    <a:lstStyle/>
                    <a:p>
                      <a:r>
                        <a:rPr lang="en-US" sz="1800" dirty="0">
                          <a:latin typeface="+mn-lt"/>
                        </a:rPr>
                        <a:t>0.95</a:t>
                      </a:r>
                    </a:p>
                  </a:txBody>
                  <a:tcPr/>
                </a:tc>
                <a:tc>
                  <a:txBody>
                    <a:bodyPr/>
                    <a:lstStyle/>
                    <a:p>
                      <a:r>
                        <a:rPr lang="en-US" sz="1800" dirty="0">
                          <a:latin typeface="+mn-lt"/>
                        </a:rPr>
                        <a:t>0.48</a:t>
                      </a:r>
                    </a:p>
                  </a:txBody>
                  <a:tcPr/>
                </a:tc>
                <a:extLst>
                  <a:ext uri="{0D108BD9-81ED-4DB2-BD59-A6C34878D82A}">
                    <a16:rowId xmlns:a16="http://schemas.microsoft.com/office/drawing/2014/main" val="257872808"/>
                  </a:ext>
                </a:extLst>
              </a:tr>
              <a:tr h="370840">
                <a:tc>
                  <a:txBody>
                    <a:bodyPr/>
                    <a:lstStyle/>
                    <a:p>
                      <a:r>
                        <a:rPr lang="en-US" sz="1800" dirty="0">
                          <a:latin typeface="+mn-lt"/>
                        </a:rPr>
                        <a:t>900</a:t>
                      </a:r>
                    </a:p>
                  </a:txBody>
                  <a:tcPr/>
                </a:tc>
                <a:tc>
                  <a:txBody>
                    <a:bodyPr/>
                    <a:lstStyle/>
                    <a:p>
                      <a:r>
                        <a:rPr lang="en-US" sz="1800" dirty="0">
                          <a:latin typeface="+mn-lt"/>
                        </a:rPr>
                        <a:t>81.9</a:t>
                      </a:r>
                    </a:p>
                  </a:txBody>
                  <a:tcPr/>
                </a:tc>
                <a:tc>
                  <a:txBody>
                    <a:bodyPr/>
                    <a:lstStyle/>
                    <a:p>
                      <a:r>
                        <a:rPr lang="en-US" sz="1800" dirty="0">
                          <a:latin typeface="+mn-lt"/>
                        </a:rPr>
                        <a:t>0.66</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1278872652"/>
                  </a:ext>
                </a:extLst>
              </a:tr>
              <a:tr h="370840">
                <a:tc>
                  <a:txBody>
                    <a:bodyPr/>
                    <a:lstStyle/>
                    <a:p>
                      <a:r>
                        <a:rPr lang="en-US" sz="1800" b="1" dirty="0">
                          <a:latin typeface="+mn-lt"/>
                        </a:rPr>
                        <a:t>Mean</a:t>
                      </a:r>
                    </a:p>
                  </a:txBody>
                  <a:tcPr/>
                </a:tc>
                <a:tc>
                  <a:txBody>
                    <a:bodyPr/>
                    <a:lstStyle/>
                    <a:p>
                      <a:r>
                        <a:rPr lang="en-US" sz="1800" b="1" dirty="0">
                          <a:latin typeface="+mn-lt"/>
                        </a:rPr>
                        <a:t>81.9</a:t>
                      </a:r>
                    </a:p>
                  </a:txBody>
                  <a:tcPr/>
                </a:tc>
                <a:tc>
                  <a:txBody>
                    <a:bodyPr/>
                    <a:lstStyle/>
                    <a:p>
                      <a:r>
                        <a:rPr lang="en-US" sz="1800" b="1" dirty="0">
                          <a:latin typeface="+mn-lt"/>
                        </a:rPr>
                        <a:t>0.63</a:t>
                      </a:r>
                    </a:p>
                  </a:txBody>
                  <a:tcPr/>
                </a:tc>
                <a:tc>
                  <a:txBody>
                    <a:bodyPr/>
                    <a:lstStyle/>
                    <a:p>
                      <a:r>
                        <a:rPr lang="en-US" sz="1800" b="1" dirty="0">
                          <a:latin typeface="+mn-lt"/>
                        </a:rPr>
                        <a:t>0.85</a:t>
                      </a:r>
                    </a:p>
                  </a:txBody>
                  <a:tcPr/>
                </a:tc>
                <a:tc>
                  <a:txBody>
                    <a:bodyPr/>
                    <a:lstStyle/>
                    <a:p>
                      <a:r>
                        <a:rPr lang="en-US" sz="1800" b="1" dirty="0">
                          <a:latin typeface="+mn-lt"/>
                        </a:rPr>
                        <a:t>0.58</a:t>
                      </a:r>
                    </a:p>
                  </a:txBody>
                  <a:tcPr/>
                </a:tc>
                <a:tc>
                  <a:txBody>
                    <a:bodyPr/>
                    <a:lstStyle/>
                    <a:p>
                      <a:r>
                        <a:rPr lang="en-US" sz="1800" b="1" dirty="0">
                          <a:latin typeface="+mn-lt"/>
                        </a:rPr>
                        <a:t>0.36</a:t>
                      </a:r>
                    </a:p>
                  </a:txBody>
                  <a:tcPr/>
                </a:tc>
                <a:tc>
                  <a:txBody>
                    <a:bodyPr/>
                    <a:lstStyle/>
                    <a:p>
                      <a:r>
                        <a:rPr lang="en-US" sz="1800" b="1" dirty="0">
                          <a:latin typeface="+mn-lt"/>
                        </a:rPr>
                        <a:t>0.94</a:t>
                      </a:r>
                    </a:p>
                  </a:txBody>
                  <a:tcPr/>
                </a:tc>
                <a:tc>
                  <a:txBody>
                    <a:bodyPr/>
                    <a:lstStyle/>
                    <a:p>
                      <a:r>
                        <a:rPr lang="en-US" sz="1800" b="1" dirty="0">
                          <a:latin typeface="+mn-lt"/>
                        </a:rPr>
                        <a:t>0.42</a:t>
                      </a:r>
                    </a:p>
                  </a:txBody>
                  <a:tcPr/>
                </a:tc>
                <a:extLst>
                  <a:ext uri="{0D108BD9-81ED-4DB2-BD59-A6C34878D82A}">
                    <a16:rowId xmlns:a16="http://schemas.microsoft.com/office/drawing/2014/main" val="1023727049"/>
                  </a:ext>
                </a:extLst>
              </a:tr>
              <a:tr h="370840">
                <a:tc>
                  <a:txBody>
                    <a:bodyPr/>
                    <a:lstStyle/>
                    <a:p>
                      <a:r>
                        <a:rPr lang="en-US" sz="1800" b="1" dirty="0" err="1">
                          <a:latin typeface="+mn-lt"/>
                        </a:rPr>
                        <a:t>stdev</a:t>
                      </a:r>
                      <a:endParaRPr lang="en-US" sz="1800" b="1" dirty="0">
                        <a:latin typeface="+mn-lt"/>
                      </a:endParaRPr>
                    </a:p>
                  </a:txBody>
                  <a:tcPr/>
                </a:tc>
                <a:tc>
                  <a:txBody>
                    <a:bodyPr/>
                    <a:lstStyle/>
                    <a:p>
                      <a:r>
                        <a:rPr lang="en-US" sz="1800" b="1" dirty="0">
                          <a:latin typeface="+mn-lt"/>
                        </a:rPr>
                        <a:t>1.0</a:t>
                      </a:r>
                    </a:p>
                  </a:txBody>
                  <a:tcPr/>
                </a:tc>
                <a:tc>
                  <a:txBody>
                    <a:bodyPr/>
                    <a:lstStyle/>
                    <a:p>
                      <a:r>
                        <a:rPr lang="en-US" sz="1800" b="1" dirty="0">
                          <a:latin typeface="+mn-lt"/>
                        </a:rPr>
                        <a:t>0.05</a:t>
                      </a:r>
                    </a:p>
                  </a:txBody>
                  <a:tcPr/>
                </a:tc>
                <a:tc>
                  <a:txBody>
                    <a:bodyPr/>
                    <a:lstStyle/>
                    <a:p>
                      <a:r>
                        <a:rPr lang="en-US" sz="1800" b="1" dirty="0">
                          <a:latin typeface="+mn-lt"/>
                        </a:rPr>
                        <a:t>0.01</a:t>
                      </a:r>
                    </a:p>
                  </a:txBody>
                  <a:tcPr/>
                </a:tc>
                <a:tc>
                  <a:txBody>
                    <a:bodyPr/>
                    <a:lstStyle/>
                    <a:p>
                      <a:r>
                        <a:rPr lang="en-US" sz="1800" b="1" dirty="0">
                          <a:latin typeface="+mn-lt"/>
                        </a:rPr>
                        <a:t>0.04</a:t>
                      </a:r>
                    </a:p>
                  </a:txBody>
                  <a:tcPr/>
                </a:tc>
                <a:tc>
                  <a:txBody>
                    <a:bodyPr/>
                    <a:lstStyle/>
                    <a:p>
                      <a:r>
                        <a:rPr lang="en-US" sz="1800" b="1" dirty="0">
                          <a:latin typeface="+mn-lt"/>
                        </a:rPr>
                        <a:t>0.06</a:t>
                      </a:r>
                    </a:p>
                  </a:txBody>
                  <a:tcPr/>
                </a:tc>
                <a:tc>
                  <a:txBody>
                    <a:bodyPr/>
                    <a:lstStyle/>
                    <a:p>
                      <a:r>
                        <a:rPr lang="en-US" sz="1800" b="1" dirty="0">
                          <a:latin typeface="+mn-lt"/>
                        </a:rPr>
                        <a:t>0.01</a:t>
                      </a:r>
                    </a:p>
                  </a:txBody>
                  <a:tcPr/>
                </a:tc>
                <a:tc>
                  <a:txBody>
                    <a:bodyPr/>
                    <a:lstStyle/>
                    <a:p>
                      <a:r>
                        <a:rPr lang="en-US" sz="1800" b="1" dirty="0">
                          <a:latin typeface="+mn-lt"/>
                        </a:rPr>
                        <a:t>0.03</a:t>
                      </a:r>
                    </a:p>
                  </a:txBody>
                  <a:tcPr/>
                </a:tc>
                <a:extLst>
                  <a:ext uri="{0D108BD9-81ED-4DB2-BD59-A6C34878D82A}">
                    <a16:rowId xmlns:a16="http://schemas.microsoft.com/office/drawing/2014/main" val="76962514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7</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7</a:t>
            </a:r>
          </a:p>
        </p:txBody>
      </p:sp>
    </p:spTree>
    <p:extLst>
      <p:ext uri="{BB962C8B-B14F-4D97-AF65-F5344CB8AC3E}">
        <p14:creationId xmlns:p14="http://schemas.microsoft.com/office/powerpoint/2010/main" val="2541931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7121823"/>
              </p:ext>
            </p:extLst>
          </p:nvPr>
        </p:nvGraphicFramePr>
        <p:xfrm>
          <a:off x="1122216"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0.59</a:t>
                      </a:r>
                    </a:p>
                  </a:txBody>
                  <a:tcPr/>
                </a:tc>
                <a:tc>
                  <a:txBody>
                    <a:bodyPr/>
                    <a:lstStyle/>
                    <a:p>
                      <a:r>
                        <a:rPr lang="en-US" dirty="0"/>
                        <a:t>0.87</a:t>
                      </a:r>
                    </a:p>
                  </a:txBody>
                  <a:tcPr/>
                </a:tc>
                <a:tc>
                  <a:txBody>
                    <a:bodyPr/>
                    <a:lstStyle/>
                    <a:p>
                      <a:r>
                        <a:rPr lang="en-US" dirty="0"/>
                        <a:t>0.65</a:t>
                      </a:r>
                    </a:p>
                  </a:txBody>
                  <a:tcPr/>
                </a:tc>
                <a:tc>
                  <a:txBody>
                    <a:bodyPr/>
                    <a:lstStyle/>
                    <a:p>
                      <a:r>
                        <a:rPr lang="en-US" dirty="0"/>
                        <a:t>0.44</a:t>
                      </a:r>
                    </a:p>
                  </a:txBody>
                  <a:tcPr/>
                </a:tc>
                <a:tc>
                  <a:txBody>
                    <a:bodyPr/>
                    <a:lstStyle/>
                    <a:p>
                      <a:r>
                        <a:rPr lang="en-US" dirty="0"/>
                        <a:t>0.92</a:t>
                      </a:r>
                    </a:p>
                  </a:txBody>
                  <a:tcPr/>
                </a:tc>
                <a:tc>
                  <a:txBody>
                    <a:bodyPr/>
                    <a:lstStyle/>
                    <a:p>
                      <a:r>
                        <a:rPr lang="en-US" dirty="0"/>
                        <a:t>0.44</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82.1</a:t>
                      </a:r>
                    </a:p>
                  </a:txBody>
                  <a:tcPr/>
                </a:tc>
                <a:tc>
                  <a:txBody>
                    <a:bodyPr/>
                    <a:lstStyle/>
                    <a:p>
                      <a:r>
                        <a:rPr lang="en-US" dirty="0"/>
                        <a:t>0.63</a:t>
                      </a:r>
                    </a:p>
                  </a:txBody>
                  <a:tcPr/>
                </a:tc>
                <a:tc>
                  <a:txBody>
                    <a:bodyPr/>
                    <a:lstStyle/>
                    <a:p>
                      <a:r>
                        <a:rPr lang="en-US" dirty="0"/>
                        <a:t>0.85</a:t>
                      </a:r>
                    </a:p>
                  </a:txBody>
                  <a:tcPr/>
                </a:tc>
                <a:tc>
                  <a:txBody>
                    <a:bodyPr/>
                    <a:lstStyle/>
                    <a:p>
                      <a:r>
                        <a:rPr lang="en-US" dirty="0"/>
                        <a:t>0.55</a:t>
                      </a:r>
                    </a:p>
                  </a:txBody>
                  <a:tcPr/>
                </a:tc>
                <a:tc>
                  <a:txBody>
                    <a:bodyPr/>
                    <a:lstStyle/>
                    <a:p>
                      <a:r>
                        <a:rPr lang="en-US" dirty="0"/>
                        <a:t>0.33</a:t>
                      </a:r>
                    </a:p>
                  </a:txBody>
                  <a:tcPr/>
                </a:tc>
                <a:tc>
                  <a:txBody>
                    <a:bodyPr/>
                    <a:lstStyle/>
                    <a:p>
                      <a:r>
                        <a:rPr lang="en-US" dirty="0"/>
                        <a:t>0.94</a:t>
                      </a:r>
                    </a:p>
                  </a:txBody>
                  <a:tcPr/>
                </a:tc>
                <a:tc>
                  <a:txBody>
                    <a:bodyPr/>
                    <a:lstStyle/>
                    <a:p>
                      <a:r>
                        <a:rPr lang="en-US" dirty="0"/>
                        <a:t>0.51</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82.2</a:t>
                      </a:r>
                    </a:p>
                  </a:txBody>
                  <a:tcPr/>
                </a:tc>
                <a:tc>
                  <a:txBody>
                    <a:bodyPr/>
                    <a:lstStyle/>
                    <a:p>
                      <a:r>
                        <a:rPr lang="en-US" dirty="0"/>
                        <a:t>0.61</a:t>
                      </a:r>
                    </a:p>
                  </a:txBody>
                  <a:tcPr/>
                </a:tc>
                <a:tc>
                  <a:txBody>
                    <a:bodyPr/>
                    <a:lstStyle/>
                    <a:p>
                      <a:r>
                        <a:rPr lang="en-US" dirty="0"/>
                        <a:t>0.86</a:t>
                      </a:r>
                    </a:p>
                  </a:txBody>
                  <a:tcPr/>
                </a:tc>
                <a:tc>
                  <a:txBody>
                    <a:bodyPr/>
                    <a:lstStyle/>
                    <a:p>
                      <a:r>
                        <a:rPr lang="en-US" dirty="0"/>
                        <a:t>0.54</a:t>
                      </a:r>
                    </a:p>
                  </a:txBody>
                  <a:tcPr/>
                </a:tc>
                <a:tc>
                  <a:txBody>
                    <a:bodyPr/>
                    <a:lstStyle/>
                    <a:p>
                      <a:r>
                        <a:rPr lang="en-US" dirty="0"/>
                        <a:t>0.38</a:t>
                      </a:r>
                    </a:p>
                  </a:txBody>
                  <a:tcPr/>
                </a:tc>
                <a:tc>
                  <a:txBody>
                    <a:bodyPr/>
                    <a:lstStyle/>
                    <a:p>
                      <a:r>
                        <a:rPr lang="en-US" dirty="0"/>
                        <a:t>0.93</a:t>
                      </a:r>
                    </a:p>
                  </a:txBody>
                  <a:tcPr/>
                </a:tc>
                <a:tc>
                  <a:txBody>
                    <a:bodyPr/>
                    <a:lstStyle/>
                    <a:p>
                      <a:r>
                        <a:rPr lang="en-US" dirty="0"/>
                        <a:t>0.42</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81.6</a:t>
                      </a:r>
                    </a:p>
                  </a:txBody>
                  <a:tcPr/>
                </a:tc>
                <a:tc>
                  <a:txBody>
                    <a:bodyPr/>
                    <a:lstStyle/>
                    <a:p>
                      <a:r>
                        <a:rPr lang="en-US" dirty="0"/>
                        <a:t>0.6</a:t>
                      </a:r>
                    </a:p>
                  </a:txBody>
                  <a:tcPr/>
                </a:tc>
                <a:tc>
                  <a:txBody>
                    <a:bodyPr/>
                    <a:lstStyle/>
                    <a:p>
                      <a:r>
                        <a:rPr lang="en-US" dirty="0"/>
                        <a:t>0.85</a:t>
                      </a:r>
                    </a:p>
                  </a:txBody>
                  <a:tcPr/>
                </a:tc>
                <a:tc>
                  <a:txBody>
                    <a:bodyPr/>
                    <a:lstStyle/>
                    <a:p>
                      <a:r>
                        <a:rPr lang="en-US" dirty="0"/>
                        <a:t>0.61</a:t>
                      </a:r>
                    </a:p>
                  </a:txBody>
                  <a:tcPr/>
                </a:tc>
                <a:tc>
                  <a:txBody>
                    <a:bodyPr/>
                    <a:lstStyle/>
                    <a:p>
                      <a:r>
                        <a:rPr lang="en-US" dirty="0"/>
                        <a:t>0.35</a:t>
                      </a:r>
                    </a:p>
                  </a:txBody>
                  <a:tcPr/>
                </a:tc>
                <a:tc>
                  <a:txBody>
                    <a:bodyPr/>
                    <a:lstStyle/>
                    <a:p>
                      <a:r>
                        <a:rPr lang="en-US" dirty="0"/>
                        <a:t>0.94</a:t>
                      </a:r>
                    </a:p>
                  </a:txBody>
                  <a:tcPr/>
                </a:tc>
                <a:tc>
                  <a:txBody>
                    <a:bodyPr/>
                    <a:lstStyle/>
                    <a:p>
                      <a:r>
                        <a:rPr lang="en-US" dirty="0"/>
                        <a:t>0.48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82.7</a:t>
                      </a:r>
                    </a:p>
                  </a:txBody>
                  <a:tcPr/>
                </a:tc>
                <a:tc>
                  <a:txBody>
                    <a:bodyPr/>
                    <a:lstStyle/>
                    <a:p>
                      <a:r>
                        <a:rPr lang="en-US" dirty="0"/>
                        <a:t>0.65</a:t>
                      </a:r>
                    </a:p>
                  </a:txBody>
                  <a:tcPr/>
                </a:tc>
                <a:tc>
                  <a:txBody>
                    <a:bodyPr/>
                    <a:lstStyle/>
                    <a:p>
                      <a:r>
                        <a:rPr lang="en-US" dirty="0"/>
                        <a:t>0.86</a:t>
                      </a:r>
                    </a:p>
                  </a:txBody>
                  <a:tcPr/>
                </a:tc>
                <a:tc>
                  <a:txBody>
                    <a:bodyPr/>
                    <a:lstStyle/>
                    <a:p>
                      <a:r>
                        <a:rPr lang="en-US" dirty="0"/>
                        <a:t>0.53</a:t>
                      </a:r>
                    </a:p>
                  </a:txBody>
                  <a:tcPr/>
                </a:tc>
                <a:tc>
                  <a:txBody>
                    <a:bodyPr/>
                    <a:lstStyle/>
                    <a:p>
                      <a:r>
                        <a:rPr lang="en-US" dirty="0"/>
                        <a:t>0.40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82.2</a:t>
                      </a:r>
                    </a:p>
                  </a:txBody>
                  <a:tcPr/>
                </a:tc>
                <a:tc>
                  <a:txBody>
                    <a:bodyPr/>
                    <a:lstStyle/>
                    <a:p>
                      <a:r>
                        <a:rPr lang="en-US" dirty="0"/>
                        <a:t>0.6</a:t>
                      </a:r>
                    </a:p>
                  </a:txBody>
                  <a:tcPr/>
                </a:tc>
                <a:tc>
                  <a:txBody>
                    <a:bodyPr/>
                    <a:lstStyle/>
                    <a:p>
                      <a:r>
                        <a:rPr lang="en-US" dirty="0"/>
                        <a:t>0.86</a:t>
                      </a:r>
                    </a:p>
                  </a:txBody>
                  <a:tcPr/>
                </a:tc>
                <a:tc>
                  <a:txBody>
                    <a:bodyPr/>
                    <a:lstStyle/>
                    <a:p>
                      <a:r>
                        <a:rPr lang="en-US" dirty="0"/>
                        <a:t>0.57</a:t>
                      </a:r>
                    </a:p>
                  </a:txBody>
                  <a:tcPr/>
                </a:tc>
                <a:tc>
                  <a:txBody>
                    <a:bodyPr/>
                    <a:lstStyle/>
                    <a:p>
                      <a:r>
                        <a:rPr lang="en-US" dirty="0"/>
                        <a:t>0.43</a:t>
                      </a:r>
                    </a:p>
                  </a:txBody>
                  <a:tcPr/>
                </a:tc>
                <a:tc>
                  <a:txBody>
                    <a:bodyPr/>
                    <a:lstStyle/>
                    <a:p>
                      <a:r>
                        <a:rPr lang="en-US" dirty="0"/>
                        <a:t>0.92</a:t>
                      </a:r>
                    </a:p>
                  </a:txBody>
                  <a:tcPr/>
                </a:tc>
                <a:tc>
                  <a:txBody>
                    <a:bodyPr/>
                    <a:lstStyle/>
                    <a:p>
                      <a:r>
                        <a:rPr lang="en-US" dirty="0"/>
                        <a:t>0.46</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82.6</a:t>
                      </a:r>
                    </a:p>
                  </a:txBody>
                  <a:tcPr/>
                </a:tc>
                <a:tc>
                  <a:txBody>
                    <a:bodyPr/>
                    <a:lstStyle/>
                    <a:p>
                      <a:r>
                        <a:rPr lang="en-US" dirty="0"/>
                        <a:t>0.66</a:t>
                      </a:r>
                    </a:p>
                  </a:txBody>
                  <a:tcPr/>
                </a:tc>
                <a:tc>
                  <a:txBody>
                    <a:bodyPr/>
                    <a:lstStyle/>
                    <a:p>
                      <a:r>
                        <a:rPr lang="en-US" dirty="0"/>
                        <a:t>0.85</a:t>
                      </a:r>
                    </a:p>
                  </a:txBody>
                  <a:tcPr/>
                </a:tc>
                <a:tc>
                  <a:txBody>
                    <a:bodyPr/>
                    <a:lstStyle/>
                    <a:p>
                      <a:r>
                        <a:rPr lang="en-US" dirty="0"/>
                        <a:t>0.58</a:t>
                      </a:r>
                    </a:p>
                  </a:txBody>
                  <a:tcPr/>
                </a:tc>
                <a:tc>
                  <a:txBody>
                    <a:bodyPr/>
                    <a:lstStyle/>
                    <a:p>
                      <a:r>
                        <a:rPr lang="en-US" dirty="0"/>
                        <a:t>0.37</a:t>
                      </a:r>
                    </a:p>
                  </a:txBody>
                  <a:tcPr/>
                </a:tc>
                <a:tc>
                  <a:txBody>
                    <a:bodyPr/>
                    <a:lstStyle/>
                    <a:p>
                      <a:r>
                        <a:rPr lang="en-US" dirty="0"/>
                        <a:t>0.94</a:t>
                      </a:r>
                    </a:p>
                  </a:txBody>
                  <a:tcPr/>
                </a:tc>
                <a:tc>
                  <a:txBody>
                    <a:bodyPr/>
                    <a:lstStyle/>
                    <a:p>
                      <a:r>
                        <a:rPr lang="en-US" dirty="0"/>
                        <a:t>0.42</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82.6</a:t>
                      </a:r>
                    </a:p>
                  </a:txBody>
                  <a:tcPr/>
                </a:tc>
                <a:tc>
                  <a:txBody>
                    <a:bodyPr/>
                    <a:lstStyle/>
                    <a:p>
                      <a:r>
                        <a:rPr lang="en-US" dirty="0"/>
                        <a:t>0.68</a:t>
                      </a:r>
                    </a:p>
                  </a:txBody>
                  <a:tcPr/>
                </a:tc>
                <a:tc>
                  <a:txBody>
                    <a:bodyPr/>
                    <a:lstStyle/>
                    <a:p>
                      <a:r>
                        <a:rPr lang="en-US" dirty="0"/>
                        <a:t>0.85</a:t>
                      </a:r>
                    </a:p>
                  </a:txBody>
                  <a:tcPr/>
                </a:tc>
                <a:tc>
                  <a:txBody>
                    <a:bodyPr/>
                    <a:lstStyle/>
                    <a:p>
                      <a:r>
                        <a:rPr lang="en-US" dirty="0"/>
                        <a:t>0.61</a:t>
                      </a:r>
                    </a:p>
                  </a:txBody>
                  <a:tcPr/>
                </a:tc>
                <a:tc>
                  <a:txBody>
                    <a:bodyPr/>
                    <a:lstStyle/>
                    <a:p>
                      <a:r>
                        <a:rPr lang="en-US" dirty="0"/>
                        <a:t>0.32</a:t>
                      </a:r>
                    </a:p>
                  </a:txBody>
                  <a:tcPr/>
                </a:tc>
                <a:tc>
                  <a:txBody>
                    <a:bodyPr/>
                    <a:lstStyle/>
                    <a:p>
                      <a:r>
                        <a:rPr lang="en-US" dirty="0"/>
                        <a:t>0.95</a:t>
                      </a:r>
                    </a:p>
                  </a:txBody>
                  <a:tcPr/>
                </a:tc>
                <a:tc>
                  <a:txBody>
                    <a:bodyPr/>
                    <a:lstStyle/>
                    <a:p>
                      <a:r>
                        <a:rPr lang="en-US" dirty="0"/>
                        <a:t>0.48</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82.0</a:t>
                      </a:r>
                    </a:p>
                  </a:txBody>
                  <a:tcPr/>
                </a:tc>
                <a:tc>
                  <a:txBody>
                    <a:bodyPr/>
                    <a:lstStyle/>
                    <a:p>
                      <a:r>
                        <a:rPr lang="en-US" dirty="0"/>
                        <a:t>0.61</a:t>
                      </a:r>
                    </a:p>
                  </a:txBody>
                  <a:tcPr/>
                </a:tc>
                <a:tc>
                  <a:txBody>
                    <a:bodyPr/>
                    <a:lstStyle/>
                    <a:p>
                      <a:r>
                        <a:rPr lang="en-US" dirty="0"/>
                        <a:t>0.85</a:t>
                      </a:r>
                    </a:p>
                  </a:txBody>
                  <a:tcPr/>
                </a:tc>
                <a:tc>
                  <a:txBody>
                    <a:bodyPr/>
                    <a:lstStyle/>
                    <a:p>
                      <a:r>
                        <a:rPr lang="en-US" dirty="0"/>
                        <a:t>0.69</a:t>
                      </a:r>
                    </a:p>
                  </a:txBody>
                  <a:tcPr/>
                </a:tc>
                <a:tc>
                  <a:txBody>
                    <a:bodyPr/>
                    <a:lstStyle/>
                    <a:p>
                      <a:r>
                        <a:rPr lang="en-US" dirty="0"/>
                        <a:t>0.41</a:t>
                      </a:r>
                    </a:p>
                  </a:txBody>
                  <a:tcPr/>
                </a:tc>
                <a:tc>
                  <a:txBody>
                    <a:bodyPr/>
                    <a:lstStyle/>
                    <a:p>
                      <a:r>
                        <a:rPr lang="en-US" dirty="0"/>
                        <a:t>0.93</a:t>
                      </a:r>
                    </a:p>
                  </a:txBody>
                  <a:tcPr/>
                </a:tc>
                <a:tc>
                  <a:txBody>
                    <a:bodyPr/>
                    <a:lstStyle/>
                    <a:p>
                      <a:r>
                        <a:rPr lang="en-US" dirty="0"/>
                        <a:t>0.45</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81.0</a:t>
                      </a:r>
                    </a:p>
                  </a:txBody>
                  <a:tcPr/>
                </a:tc>
                <a:tc>
                  <a:txBody>
                    <a:bodyPr/>
                    <a:lstStyle/>
                    <a:p>
                      <a:r>
                        <a:rPr lang="en-US" dirty="0"/>
                        <a:t>0.57</a:t>
                      </a:r>
                    </a:p>
                  </a:txBody>
                  <a:tcPr/>
                </a:tc>
                <a:tc>
                  <a:txBody>
                    <a:bodyPr/>
                    <a:lstStyle/>
                    <a:p>
                      <a:r>
                        <a:rPr lang="en-US" dirty="0"/>
                        <a:t>0.85</a:t>
                      </a:r>
                    </a:p>
                  </a:txBody>
                  <a:tcPr/>
                </a:tc>
                <a:tc>
                  <a:txBody>
                    <a:bodyPr/>
                    <a:lstStyle/>
                    <a:p>
                      <a:r>
                        <a:rPr lang="en-US" dirty="0"/>
                        <a:t>0.53</a:t>
                      </a:r>
                    </a:p>
                  </a:txBody>
                  <a:tcPr/>
                </a:tc>
                <a:tc>
                  <a:txBody>
                    <a:bodyPr/>
                    <a:lstStyle/>
                    <a:p>
                      <a:r>
                        <a:rPr lang="en-US" dirty="0"/>
                        <a:t>0.38</a:t>
                      </a:r>
                    </a:p>
                  </a:txBody>
                  <a:tcPr/>
                </a:tc>
                <a:tc>
                  <a:txBody>
                    <a:bodyPr/>
                    <a:lstStyle/>
                    <a:p>
                      <a:r>
                        <a:rPr lang="en-US" dirty="0"/>
                        <a:t>0.92</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2498043111"/>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10</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10 </a:t>
            </a:r>
          </a:p>
        </p:txBody>
      </p:sp>
    </p:spTree>
    <p:extLst>
      <p:ext uri="{BB962C8B-B14F-4D97-AF65-F5344CB8AC3E}">
        <p14:creationId xmlns:p14="http://schemas.microsoft.com/office/powerpoint/2010/main" val="1290973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3368737636"/>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0.67</a:t>
                      </a:r>
                    </a:p>
                  </a:txBody>
                  <a:tcPr/>
                </a:tc>
                <a:tc>
                  <a:txBody>
                    <a:bodyPr/>
                    <a:lstStyle/>
                    <a:p>
                      <a:r>
                        <a:rPr lang="en-US" dirty="0"/>
                        <a:t>0.84</a:t>
                      </a:r>
                    </a:p>
                  </a:txBody>
                  <a:tcPr/>
                </a:tc>
                <a:tc>
                  <a:txBody>
                    <a:bodyPr/>
                    <a:lstStyle/>
                    <a:p>
                      <a:r>
                        <a:rPr lang="en-US" dirty="0"/>
                        <a:t>0.67</a:t>
                      </a:r>
                    </a:p>
                  </a:txBody>
                  <a:tcPr/>
                </a:tc>
                <a:tc>
                  <a:txBody>
                    <a:bodyPr/>
                    <a:lstStyle/>
                    <a:p>
                      <a:r>
                        <a:rPr lang="en-US" dirty="0"/>
                        <a:t>0.28</a:t>
                      </a:r>
                    </a:p>
                  </a:txBody>
                  <a:tcPr/>
                </a:tc>
                <a:tc>
                  <a:txBody>
                    <a:bodyPr/>
                    <a:lstStyle/>
                    <a:p>
                      <a:r>
                        <a:rPr lang="en-US" dirty="0"/>
                        <a:t>0.96</a:t>
                      </a:r>
                    </a:p>
                  </a:txBody>
                  <a:tcPr/>
                </a:tc>
                <a:tc>
                  <a:txBody>
                    <a:bodyPr/>
                    <a:lstStyle/>
                    <a:p>
                      <a:r>
                        <a:rPr lang="en-US" dirty="0"/>
                        <a:t>0.37</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82.0</a:t>
                      </a:r>
                    </a:p>
                  </a:txBody>
                  <a:tcPr/>
                </a:tc>
                <a:tc>
                  <a:txBody>
                    <a:bodyPr/>
                    <a:lstStyle/>
                    <a:p>
                      <a:r>
                        <a:rPr lang="en-US" dirty="0"/>
                        <a:t>0.65</a:t>
                      </a:r>
                    </a:p>
                  </a:txBody>
                  <a:tcPr/>
                </a:tc>
                <a:tc>
                  <a:txBody>
                    <a:bodyPr/>
                    <a:lstStyle/>
                    <a:p>
                      <a:r>
                        <a:rPr lang="en-US" dirty="0"/>
                        <a:t>0.84</a:t>
                      </a:r>
                    </a:p>
                  </a:txBody>
                  <a:tcPr/>
                </a:tc>
                <a:tc>
                  <a:txBody>
                    <a:bodyPr/>
                    <a:lstStyle/>
                    <a:p>
                      <a:r>
                        <a:rPr lang="en-US" dirty="0"/>
                        <a:t>0.72</a:t>
                      </a:r>
                    </a:p>
                  </a:txBody>
                  <a:tcPr/>
                </a:tc>
                <a:tc>
                  <a:txBody>
                    <a:bodyPr/>
                    <a:lstStyle/>
                    <a:p>
                      <a:r>
                        <a:rPr lang="en-US" dirty="0"/>
                        <a:t>0.27</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82.0</a:t>
                      </a:r>
                    </a:p>
                  </a:txBody>
                  <a:tcPr/>
                </a:tc>
                <a:tc>
                  <a:txBody>
                    <a:bodyPr/>
                    <a:lstStyle/>
                    <a:p>
                      <a:r>
                        <a:rPr lang="en-US" dirty="0"/>
                        <a:t>0.64</a:t>
                      </a:r>
                    </a:p>
                  </a:txBody>
                  <a:tcPr/>
                </a:tc>
                <a:tc>
                  <a:txBody>
                    <a:bodyPr/>
                    <a:lstStyle/>
                    <a:p>
                      <a:r>
                        <a:rPr lang="en-US" dirty="0"/>
                        <a:t>0.84</a:t>
                      </a:r>
                    </a:p>
                  </a:txBody>
                  <a:tcPr/>
                </a:tc>
                <a:tc>
                  <a:txBody>
                    <a:bodyPr/>
                    <a:lstStyle/>
                    <a:p>
                      <a:r>
                        <a:rPr lang="en-US" dirty="0"/>
                        <a:t>0.63</a:t>
                      </a:r>
                    </a:p>
                  </a:txBody>
                  <a:tcPr/>
                </a:tc>
                <a:tc>
                  <a:txBody>
                    <a:bodyPr/>
                    <a:lstStyle/>
                    <a:p>
                      <a:r>
                        <a:rPr lang="en-US" dirty="0"/>
                        <a:t>0.27</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82.7</a:t>
                      </a:r>
                    </a:p>
                  </a:txBody>
                  <a:tcPr/>
                </a:tc>
                <a:tc>
                  <a:txBody>
                    <a:bodyPr/>
                    <a:lstStyle/>
                    <a:p>
                      <a:r>
                        <a:rPr lang="en-US" dirty="0"/>
                        <a:t>0.73</a:t>
                      </a:r>
                    </a:p>
                  </a:txBody>
                  <a:tcPr/>
                </a:tc>
                <a:tc>
                  <a:txBody>
                    <a:bodyPr/>
                    <a:lstStyle/>
                    <a:p>
                      <a:r>
                        <a:rPr lang="en-US" dirty="0"/>
                        <a:t>0.84</a:t>
                      </a:r>
                    </a:p>
                  </a:txBody>
                  <a:tcPr/>
                </a:tc>
                <a:tc>
                  <a:txBody>
                    <a:bodyPr/>
                    <a:lstStyle/>
                    <a:p>
                      <a:r>
                        <a:rPr lang="en-US" dirty="0"/>
                        <a:t>0.93</a:t>
                      </a:r>
                    </a:p>
                  </a:txBody>
                  <a:tcPr/>
                </a:tc>
                <a:tc>
                  <a:txBody>
                    <a:bodyPr/>
                    <a:lstStyle/>
                    <a:p>
                      <a:r>
                        <a:rPr lang="en-US" dirty="0"/>
                        <a:t>0.28</a:t>
                      </a:r>
                    </a:p>
                  </a:txBody>
                  <a:tcPr/>
                </a:tc>
                <a:tc>
                  <a:txBody>
                    <a:bodyPr/>
                    <a:lstStyle/>
                    <a:p>
                      <a:r>
                        <a:rPr lang="en-US" dirty="0"/>
                        <a:t>0.97</a:t>
                      </a:r>
                    </a:p>
                  </a:txBody>
                  <a:tcPr/>
                </a:tc>
                <a:tc>
                  <a:txBody>
                    <a:bodyPr/>
                    <a:lstStyle/>
                    <a:p>
                      <a:r>
                        <a:rPr lang="en-US" dirty="0"/>
                        <a:t>0.38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82.3</a:t>
                      </a:r>
                    </a:p>
                  </a:txBody>
                  <a:tcPr/>
                </a:tc>
                <a:tc>
                  <a:txBody>
                    <a:bodyPr/>
                    <a:lstStyle/>
                    <a:p>
                      <a:r>
                        <a:rPr lang="en-US" dirty="0"/>
                        <a:t>0.66</a:t>
                      </a:r>
                    </a:p>
                  </a:txBody>
                  <a:tcPr/>
                </a:tc>
                <a:tc>
                  <a:txBody>
                    <a:bodyPr/>
                    <a:lstStyle/>
                    <a:p>
                      <a:r>
                        <a:rPr lang="en-US" dirty="0"/>
                        <a:t>0.84</a:t>
                      </a:r>
                    </a:p>
                  </a:txBody>
                  <a:tcPr/>
                </a:tc>
                <a:tc>
                  <a:txBody>
                    <a:bodyPr/>
                    <a:lstStyle/>
                    <a:p>
                      <a:r>
                        <a:rPr lang="en-US" dirty="0"/>
                        <a:t>0.67</a:t>
                      </a:r>
                    </a:p>
                  </a:txBody>
                  <a:tcPr/>
                </a:tc>
                <a:tc>
                  <a:txBody>
                    <a:bodyPr/>
                    <a:lstStyle/>
                    <a:p>
                      <a:r>
                        <a:rPr lang="en-US" dirty="0"/>
                        <a:t>0.30</a:t>
                      </a:r>
                    </a:p>
                  </a:txBody>
                  <a:tcPr/>
                </a:tc>
                <a:tc>
                  <a:txBody>
                    <a:bodyPr/>
                    <a:lstStyle/>
                    <a:p>
                      <a:r>
                        <a:rPr lang="en-US" dirty="0"/>
                        <a:t>0.96</a:t>
                      </a:r>
                    </a:p>
                  </a:txBody>
                  <a:tcPr/>
                </a:tc>
                <a:tc>
                  <a:txBody>
                    <a:bodyPr/>
                    <a:lstStyle/>
                    <a:p>
                      <a:r>
                        <a:rPr lang="en-US" dirty="0"/>
                        <a:t>0.31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82.0</a:t>
                      </a:r>
                    </a:p>
                  </a:txBody>
                  <a:tcPr/>
                </a:tc>
                <a:tc>
                  <a:txBody>
                    <a:bodyPr/>
                    <a:lstStyle/>
                    <a:p>
                      <a:r>
                        <a:rPr lang="en-US" dirty="0"/>
                        <a:t>0.67</a:t>
                      </a:r>
                    </a:p>
                  </a:txBody>
                  <a:tcPr/>
                </a:tc>
                <a:tc>
                  <a:txBody>
                    <a:bodyPr/>
                    <a:lstStyle/>
                    <a:p>
                      <a:r>
                        <a:rPr lang="en-US" dirty="0"/>
                        <a:t>0.84</a:t>
                      </a:r>
                    </a:p>
                  </a:txBody>
                  <a:tcPr/>
                </a:tc>
                <a:tc>
                  <a:txBody>
                    <a:bodyPr/>
                    <a:lstStyle/>
                    <a:p>
                      <a:r>
                        <a:rPr lang="en-US" dirty="0"/>
                        <a:t>0.61</a:t>
                      </a:r>
                    </a:p>
                  </a:txBody>
                  <a:tcPr/>
                </a:tc>
                <a:tc>
                  <a:txBody>
                    <a:bodyPr/>
                    <a:lstStyle/>
                    <a:p>
                      <a:r>
                        <a:rPr lang="en-US" dirty="0"/>
                        <a:t>0.28</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81.8</a:t>
                      </a:r>
                    </a:p>
                  </a:txBody>
                  <a:tcPr/>
                </a:tc>
                <a:tc>
                  <a:txBody>
                    <a:bodyPr/>
                    <a:lstStyle/>
                    <a:p>
                      <a:r>
                        <a:rPr lang="en-US" dirty="0"/>
                        <a:t>0.68</a:t>
                      </a:r>
                    </a:p>
                  </a:txBody>
                  <a:tcPr/>
                </a:tc>
                <a:tc>
                  <a:txBody>
                    <a:bodyPr/>
                    <a:lstStyle/>
                    <a:p>
                      <a:r>
                        <a:rPr lang="en-US" dirty="0"/>
                        <a:t>0.83</a:t>
                      </a:r>
                    </a:p>
                  </a:txBody>
                  <a:tcPr/>
                </a:tc>
                <a:tc>
                  <a:txBody>
                    <a:bodyPr/>
                    <a:lstStyle/>
                    <a:p>
                      <a:r>
                        <a:rPr lang="en-US" dirty="0"/>
                        <a:t>0.58</a:t>
                      </a:r>
                    </a:p>
                  </a:txBody>
                  <a:tcPr/>
                </a:tc>
                <a:tc>
                  <a:txBody>
                    <a:bodyPr/>
                    <a:lstStyle/>
                    <a:p>
                      <a:r>
                        <a:rPr lang="en-US" dirty="0"/>
                        <a:t>0.28</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82.5</a:t>
                      </a:r>
                    </a:p>
                  </a:txBody>
                  <a:tcPr/>
                </a:tc>
                <a:tc>
                  <a:txBody>
                    <a:bodyPr/>
                    <a:lstStyle/>
                    <a:p>
                      <a:r>
                        <a:rPr lang="en-US" dirty="0"/>
                        <a:t>0.73</a:t>
                      </a:r>
                    </a:p>
                  </a:txBody>
                  <a:tcPr/>
                </a:tc>
                <a:tc>
                  <a:txBody>
                    <a:bodyPr/>
                    <a:lstStyle/>
                    <a:p>
                      <a:r>
                        <a:rPr lang="en-US" dirty="0"/>
                        <a:t>0.84</a:t>
                      </a:r>
                    </a:p>
                  </a:txBody>
                  <a:tcPr/>
                </a:tc>
                <a:tc>
                  <a:txBody>
                    <a:bodyPr/>
                    <a:lstStyle/>
                    <a:p>
                      <a:r>
                        <a:rPr lang="en-US" dirty="0"/>
                        <a:t>0.64</a:t>
                      </a:r>
                    </a:p>
                  </a:txBody>
                  <a:tcPr/>
                </a:tc>
                <a:tc>
                  <a:txBody>
                    <a:bodyPr/>
                    <a:lstStyle/>
                    <a:p>
                      <a:r>
                        <a:rPr lang="en-US" dirty="0"/>
                        <a:t>0.27</a:t>
                      </a:r>
                    </a:p>
                  </a:txBody>
                  <a:tcPr/>
                </a:tc>
                <a:tc>
                  <a:txBody>
                    <a:bodyPr/>
                    <a:lstStyle/>
                    <a:p>
                      <a:r>
                        <a:rPr lang="en-US" dirty="0"/>
                        <a:t>0.97</a:t>
                      </a:r>
                    </a:p>
                  </a:txBody>
                  <a:tcPr/>
                </a:tc>
                <a:tc>
                  <a:txBody>
                    <a:bodyPr/>
                    <a:lstStyle/>
                    <a:p>
                      <a:r>
                        <a:rPr lang="en-US" dirty="0"/>
                        <a:t>0.39</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80.6</a:t>
                      </a:r>
                    </a:p>
                  </a:txBody>
                  <a:tcPr/>
                </a:tc>
                <a:tc>
                  <a:txBody>
                    <a:bodyPr/>
                    <a:lstStyle/>
                    <a:p>
                      <a:r>
                        <a:rPr lang="en-US" dirty="0"/>
                        <a:t>0.63</a:t>
                      </a:r>
                    </a:p>
                  </a:txBody>
                  <a:tcPr/>
                </a:tc>
                <a:tc>
                  <a:txBody>
                    <a:bodyPr/>
                    <a:lstStyle/>
                    <a:p>
                      <a:r>
                        <a:rPr lang="en-US" dirty="0"/>
                        <a:t>0.82</a:t>
                      </a:r>
                    </a:p>
                  </a:txBody>
                  <a:tcPr/>
                </a:tc>
                <a:tc>
                  <a:txBody>
                    <a:bodyPr/>
                    <a:lstStyle/>
                    <a:p>
                      <a:r>
                        <a:rPr lang="en-US" dirty="0"/>
                        <a:t>0.66</a:t>
                      </a:r>
                    </a:p>
                  </a:txBody>
                  <a:tcPr/>
                </a:tc>
                <a:tc>
                  <a:txBody>
                    <a:bodyPr/>
                    <a:lstStyle/>
                    <a:p>
                      <a:r>
                        <a:rPr lang="en-US" dirty="0"/>
                        <a:t>0.25</a:t>
                      </a:r>
                    </a:p>
                  </a:txBody>
                  <a:tcPr/>
                </a:tc>
                <a:tc>
                  <a:txBody>
                    <a:bodyPr/>
                    <a:lstStyle/>
                    <a:p>
                      <a:r>
                        <a:rPr lang="en-US" dirty="0"/>
                        <a:t>0.96</a:t>
                      </a:r>
                    </a:p>
                  </a:txBody>
                  <a:tcPr/>
                </a:tc>
                <a:tc>
                  <a:txBody>
                    <a:bodyPr/>
                    <a:lstStyle/>
                    <a:p>
                      <a:r>
                        <a:rPr lang="en-US" dirty="0"/>
                        <a:t>0.30</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81.4</a:t>
                      </a:r>
                    </a:p>
                  </a:txBody>
                  <a:tcPr/>
                </a:tc>
                <a:tc>
                  <a:txBody>
                    <a:bodyPr/>
                    <a:lstStyle/>
                    <a:p>
                      <a:r>
                        <a:rPr lang="en-US" dirty="0"/>
                        <a:t>0.61</a:t>
                      </a:r>
                    </a:p>
                  </a:txBody>
                  <a:tcPr/>
                </a:tc>
                <a:tc>
                  <a:txBody>
                    <a:bodyPr/>
                    <a:lstStyle/>
                    <a:p>
                      <a:r>
                        <a:rPr lang="en-US" dirty="0"/>
                        <a:t>0.83</a:t>
                      </a:r>
                    </a:p>
                  </a:txBody>
                  <a:tcPr/>
                </a:tc>
                <a:tc>
                  <a:txBody>
                    <a:bodyPr/>
                    <a:lstStyle/>
                    <a:p>
                      <a:r>
                        <a:rPr lang="en-US" dirty="0"/>
                        <a:t>0.66</a:t>
                      </a:r>
                    </a:p>
                  </a:txBody>
                  <a:tcPr/>
                </a:tc>
                <a:tc>
                  <a:txBody>
                    <a:bodyPr/>
                    <a:lstStyle/>
                    <a:p>
                      <a:r>
                        <a:rPr lang="en-US" dirty="0"/>
                        <a:t>0.26</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81.9</a:t>
                      </a:r>
                    </a:p>
                  </a:txBody>
                  <a:tcPr/>
                </a:tc>
                <a:tc>
                  <a:txBody>
                    <a:bodyPr/>
                    <a:lstStyle/>
                    <a:p>
                      <a:r>
                        <a:rPr lang="en-US" b="1" dirty="0"/>
                        <a:t>0.67</a:t>
                      </a:r>
                    </a:p>
                  </a:txBody>
                  <a:tcPr/>
                </a:tc>
                <a:tc>
                  <a:txBody>
                    <a:bodyPr/>
                    <a:lstStyle/>
                    <a:p>
                      <a:r>
                        <a:rPr lang="en-US" b="1" dirty="0"/>
                        <a:t>0.84</a:t>
                      </a:r>
                    </a:p>
                  </a:txBody>
                  <a:tcPr/>
                </a:tc>
                <a:tc>
                  <a:txBody>
                    <a:bodyPr/>
                    <a:lstStyle/>
                    <a:p>
                      <a:r>
                        <a:rPr lang="en-US" b="1" dirty="0"/>
                        <a:t>0.68</a:t>
                      </a:r>
                    </a:p>
                  </a:txBody>
                  <a:tcPr/>
                </a:tc>
                <a:tc>
                  <a:txBody>
                    <a:bodyPr/>
                    <a:lstStyle/>
                    <a:p>
                      <a:r>
                        <a:rPr lang="en-US" b="1" dirty="0"/>
                        <a:t>0.27</a:t>
                      </a:r>
                    </a:p>
                  </a:txBody>
                  <a:tcPr/>
                </a:tc>
                <a:tc>
                  <a:txBody>
                    <a:bodyPr/>
                    <a:lstStyle/>
                    <a:p>
                      <a:r>
                        <a:rPr lang="en-US" b="1" dirty="0"/>
                        <a:t>0.96</a:t>
                      </a:r>
                    </a:p>
                  </a:txBody>
                  <a:tcPr/>
                </a:tc>
                <a:tc>
                  <a:txBody>
                    <a:bodyPr/>
                    <a:lstStyle/>
                    <a:p>
                      <a:r>
                        <a:rPr lang="en-US" b="1" dirty="0"/>
                        <a:t>0.35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0.62</a:t>
                      </a:r>
                    </a:p>
                  </a:txBody>
                  <a:tcPr/>
                </a:tc>
                <a:tc>
                  <a:txBody>
                    <a:bodyPr/>
                    <a:lstStyle/>
                    <a:p>
                      <a:r>
                        <a:rPr lang="en-US" b="1" dirty="0"/>
                        <a:t>0.04</a:t>
                      </a:r>
                    </a:p>
                  </a:txBody>
                  <a:tcPr/>
                </a:tc>
                <a:tc>
                  <a:txBody>
                    <a:bodyPr/>
                    <a:lstStyle/>
                    <a:p>
                      <a:r>
                        <a:rPr lang="en-US" b="1" dirty="0"/>
                        <a:t>0.01</a:t>
                      </a:r>
                    </a:p>
                  </a:txBody>
                  <a:tcPr/>
                </a:tc>
                <a:tc>
                  <a:txBody>
                    <a:bodyPr/>
                    <a:lstStyle/>
                    <a:p>
                      <a:r>
                        <a:rPr lang="en-US" b="1" dirty="0"/>
                        <a:t>0.1</a:t>
                      </a:r>
                    </a:p>
                  </a:txBody>
                  <a:tcPr/>
                </a:tc>
                <a:tc>
                  <a:txBody>
                    <a:bodyPr/>
                    <a:lstStyle/>
                    <a:p>
                      <a:r>
                        <a:rPr lang="en-US" b="1" dirty="0"/>
                        <a:t>0.01</a:t>
                      </a:r>
                    </a:p>
                  </a:txBody>
                  <a:tcPr/>
                </a:tc>
                <a:tc>
                  <a:txBody>
                    <a:bodyPr/>
                    <a:lstStyle/>
                    <a:p>
                      <a:r>
                        <a:rPr lang="en-US" b="1" dirty="0"/>
                        <a:t>0.004</a:t>
                      </a:r>
                    </a:p>
                  </a:txBody>
                  <a:tcPr/>
                </a:tc>
                <a:tc>
                  <a:txBody>
                    <a:bodyPr/>
                    <a:lstStyle/>
                    <a:p>
                      <a:r>
                        <a:rPr lang="en-US" b="1" dirty="0"/>
                        <a:t>0.03</a:t>
                      </a:r>
                    </a:p>
                  </a:txBody>
                  <a:tcPr/>
                </a:tc>
                <a:extLst>
                  <a:ext uri="{0D108BD9-81ED-4DB2-BD59-A6C34878D82A}">
                    <a16:rowId xmlns:a16="http://schemas.microsoft.com/office/drawing/2014/main" val="3664000928"/>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11</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11</a:t>
            </a:r>
          </a:p>
        </p:txBody>
      </p:sp>
    </p:spTree>
    <p:extLst>
      <p:ext uri="{BB962C8B-B14F-4D97-AF65-F5344CB8AC3E}">
        <p14:creationId xmlns:p14="http://schemas.microsoft.com/office/powerpoint/2010/main" val="4153707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846163-D153-4F59-A528-ADA65DC04BB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3" name="Table 2">
            <a:extLst>
              <a:ext uri="{FF2B5EF4-FFF2-40B4-BE49-F238E27FC236}">
                <a16:creationId xmlns:a16="http://schemas.microsoft.com/office/drawing/2014/main" id="{BD33B6E1-8739-485B-B8EB-3F1015B64D01}"/>
              </a:ext>
            </a:extLst>
          </p:cNvPr>
          <p:cNvGraphicFramePr>
            <a:graphicFrameLocks noGrp="1"/>
          </p:cNvGraphicFramePr>
          <p:nvPr>
            <p:extLst>
              <p:ext uri="{D42A27DB-BD31-4B8C-83A1-F6EECF244321}">
                <p14:modId xmlns:p14="http://schemas.microsoft.com/office/powerpoint/2010/main" val="631328803"/>
              </p:ext>
            </p:extLst>
          </p:nvPr>
        </p:nvGraphicFramePr>
        <p:xfrm>
          <a:off x="1201880" y="1582111"/>
          <a:ext cx="9867904" cy="1849120"/>
        </p:xfrm>
        <a:graphic>
          <a:graphicData uri="http://schemas.openxmlformats.org/drawingml/2006/table">
            <a:tbl>
              <a:tblPr firstRow="1" bandRow="1">
                <a:tableStyleId>{5C22544A-7EE6-4342-B048-85BDC9FD1C3A}</a:tableStyleId>
              </a:tblPr>
              <a:tblGrid>
                <a:gridCol w="1233488">
                  <a:extLst>
                    <a:ext uri="{9D8B030D-6E8A-4147-A177-3AD203B41FA5}">
                      <a16:colId xmlns:a16="http://schemas.microsoft.com/office/drawing/2014/main" val="1712480633"/>
                    </a:ext>
                  </a:extLst>
                </a:gridCol>
                <a:gridCol w="1233488">
                  <a:extLst>
                    <a:ext uri="{9D8B030D-6E8A-4147-A177-3AD203B41FA5}">
                      <a16:colId xmlns:a16="http://schemas.microsoft.com/office/drawing/2014/main" val="2066439662"/>
                    </a:ext>
                  </a:extLst>
                </a:gridCol>
                <a:gridCol w="1233488">
                  <a:extLst>
                    <a:ext uri="{9D8B030D-6E8A-4147-A177-3AD203B41FA5}">
                      <a16:colId xmlns:a16="http://schemas.microsoft.com/office/drawing/2014/main" val="2230725312"/>
                    </a:ext>
                  </a:extLst>
                </a:gridCol>
                <a:gridCol w="1233488">
                  <a:extLst>
                    <a:ext uri="{9D8B030D-6E8A-4147-A177-3AD203B41FA5}">
                      <a16:colId xmlns:a16="http://schemas.microsoft.com/office/drawing/2014/main" val="413928441"/>
                    </a:ext>
                  </a:extLst>
                </a:gridCol>
                <a:gridCol w="1233488">
                  <a:extLst>
                    <a:ext uri="{9D8B030D-6E8A-4147-A177-3AD203B41FA5}">
                      <a16:colId xmlns:a16="http://schemas.microsoft.com/office/drawing/2014/main" val="881175282"/>
                    </a:ext>
                  </a:extLst>
                </a:gridCol>
                <a:gridCol w="1233488">
                  <a:extLst>
                    <a:ext uri="{9D8B030D-6E8A-4147-A177-3AD203B41FA5}">
                      <a16:colId xmlns:a16="http://schemas.microsoft.com/office/drawing/2014/main" val="475643923"/>
                    </a:ext>
                  </a:extLst>
                </a:gridCol>
                <a:gridCol w="1233488">
                  <a:extLst>
                    <a:ext uri="{9D8B030D-6E8A-4147-A177-3AD203B41FA5}">
                      <a16:colId xmlns:a16="http://schemas.microsoft.com/office/drawing/2014/main" val="393231430"/>
                    </a:ext>
                  </a:extLst>
                </a:gridCol>
                <a:gridCol w="1233488">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80.7</a:t>
                      </a:r>
                    </a:p>
                  </a:txBody>
                  <a:tcPr/>
                </a:tc>
                <a:tc>
                  <a:txBody>
                    <a:bodyPr/>
                    <a:lstStyle/>
                    <a:p>
                      <a:r>
                        <a:rPr lang="en-US" b="0" dirty="0"/>
                        <a:t>0.57</a:t>
                      </a:r>
                    </a:p>
                  </a:txBody>
                  <a:tcPr/>
                </a:tc>
                <a:tc>
                  <a:txBody>
                    <a:bodyPr/>
                    <a:lstStyle/>
                    <a:p>
                      <a:r>
                        <a:rPr lang="en-US" b="0" dirty="0"/>
                        <a:t>0.84</a:t>
                      </a:r>
                    </a:p>
                  </a:txBody>
                  <a:tcPr/>
                </a:tc>
                <a:tc>
                  <a:txBody>
                    <a:bodyPr/>
                    <a:lstStyle/>
                    <a:p>
                      <a:r>
                        <a:rPr lang="en-US" b="0" dirty="0"/>
                        <a:t>0.48</a:t>
                      </a:r>
                    </a:p>
                  </a:txBody>
                  <a:tcPr/>
                </a:tc>
                <a:tc>
                  <a:txBody>
                    <a:bodyPr/>
                    <a:lstStyle/>
                    <a:p>
                      <a:r>
                        <a:rPr lang="en-US" b="0" dirty="0"/>
                        <a:t>0.31</a:t>
                      </a:r>
                    </a:p>
                  </a:txBody>
                  <a:tcPr/>
                </a:tc>
                <a:tc>
                  <a:txBody>
                    <a:bodyPr/>
                    <a:lstStyle/>
                    <a:p>
                      <a:r>
                        <a:rPr lang="en-US" b="0" dirty="0"/>
                        <a:t>0.93</a:t>
                      </a:r>
                    </a:p>
                  </a:txBody>
                  <a:tcPr/>
                </a:tc>
                <a:tc>
                  <a:txBody>
                    <a:bodyPr/>
                    <a:lstStyle/>
                    <a:p>
                      <a:r>
                        <a:rPr lang="en-US" b="0" dirty="0"/>
                        <a:t>0.37</a:t>
                      </a:r>
                    </a:p>
                  </a:txBody>
                  <a:tcPr/>
                </a:tc>
                <a:extLst>
                  <a:ext uri="{0D108BD9-81ED-4DB2-BD59-A6C34878D82A}">
                    <a16:rowId xmlns:a16="http://schemas.microsoft.com/office/drawing/2014/main" val="2861923244"/>
                  </a:ext>
                </a:extLst>
              </a:tr>
              <a:tr h="370840">
                <a:tc>
                  <a:txBody>
                    <a:bodyPr/>
                    <a:lstStyle/>
                    <a:p>
                      <a:r>
                        <a:rPr lang="en-US" b="1" dirty="0"/>
                        <a:t>7</a:t>
                      </a:r>
                    </a:p>
                  </a:txBody>
                  <a:tcPr/>
                </a:tc>
                <a:tc>
                  <a:txBody>
                    <a:bodyPr/>
                    <a:lstStyle/>
                    <a:p>
                      <a:r>
                        <a:rPr lang="en-US" sz="1800" b="0" dirty="0">
                          <a:latin typeface="+mn-lt"/>
                        </a:rPr>
                        <a:t>81.9</a:t>
                      </a:r>
                    </a:p>
                  </a:txBody>
                  <a:tcPr/>
                </a:tc>
                <a:tc>
                  <a:txBody>
                    <a:bodyPr/>
                    <a:lstStyle/>
                    <a:p>
                      <a:r>
                        <a:rPr lang="en-US" sz="1800" b="0" dirty="0">
                          <a:latin typeface="+mn-lt"/>
                        </a:rPr>
                        <a:t>0.63</a:t>
                      </a:r>
                    </a:p>
                  </a:txBody>
                  <a:tcPr/>
                </a:tc>
                <a:tc>
                  <a:txBody>
                    <a:bodyPr/>
                    <a:lstStyle/>
                    <a:p>
                      <a:r>
                        <a:rPr lang="en-US" sz="1800" b="0" dirty="0">
                          <a:latin typeface="+mn-lt"/>
                        </a:rPr>
                        <a:t>0.85</a:t>
                      </a:r>
                    </a:p>
                  </a:txBody>
                  <a:tcPr/>
                </a:tc>
                <a:tc>
                  <a:txBody>
                    <a:bodyPr/>
                    <a:lstStyle/>
                    <a:p>
                      <a:r>
                        <a:rPr lang="en-US" sz="1800" b="0" dirty="0">
                          <a:latin typeface="+mn-lt"/>
                        </a:rPr>
                        <a:t>0.58</a:t>
                      </a:r>
                    </a:p>
                  </a:txBody>
                  <a:tcPr/>
                </a:tc>
                <a:tc>
                  <a:txBody>
                    <a:bodyPr/>
                    <a:lstStyle/>
                    <a:p>
                      <a:r>
                        <a:rPr lang="en-US" sz="1800" b="0" dirty="0">
                          <a:latin typeface="+mn-lt"/>
                        </a:rPr>
                        <a:t>0.36</a:t>
                      </a:r>
                    </a:p>
                  </a:txBody>
                  <a:tcPr/>
                </a:tc>
                <a:tc>
                  <a:txBody>
                    <a:bodyPr/>
                    <a:lstStyle/>
                    <a:p>
                      <a:r>
                        <a:rPr lang="en-US" sz="1800" b="0" dirty="0">
                          <a:latin typeface="+mn-lt"/>
                        </a:rPr>
                        <a:t>0.94</a:t>
                      </a:r>
                    </a:p>
                  </a:txBody>
                  <a:tcPr/>
                </a:tc>
                <a:tc>
                  <a:txBody>
                    <a:bodyPr/>
                    <a:lstStyle/>
                    <a:p>
                      <a:r>
                        <a:rPr lang="en-US" sz="1800" b="0" dirty="0">
                          <a:latin typeface="+mn-lt"/>
                        </a:rPr>
                        <a:t>0.42</a:t>
                      </a:r>
                    </a:p>
                  </a:txBody>
                  <a:tcPr/>
                </a:tc>
                <a:extLst>
                  <a:ext uri="{0D108BD9-81ED-4DB2-BD59-A6C34878D82A}">
                    <a16:rowId xmlns:a16="http://schemas.microsoft.com/office/drawing/2014/main" val="1736717676"/>
                  </a:ext>
                </a:extLst>
              </a:tr>
              <a:tr h="370840">
                <a:tc>
                  <a:txBody>
                    <a:bodyPr/>
                    <a:lstStyle/>
                    <a:p>
                      <a:r>
                        <a:rPr lang="en-US" b="1" dirty="0"/>
                        <a:t>10</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1505042998"/>
                  </a:ext>
                </a:extLst>
              </a:tr>
              <a:tr h="370840">
                <a:tc>
                  <a:txBody>
                    <a:bodyPr/>
                    <a:lstStyle/>
                    <a:p>
                      <a:r>
                        <a:rPr lang="en-US" b="1" dirty="0"/>
                        <a:t>11</a:t>
                      </a:r>
                    </a:p>
                  </a:txBody>
                  <a:tcPr/>
                </a:tc>
                <a:tc>
                  <a:txBody>
                    <a:bodyPr/>
                    <a:lstStyle/>
                    <a:p>
                      <a:r>
                        <a:rPr lang="en-US" b="0" dirty="0"/>
                        <a:t>81.9</a:t>
                      </a:r>
                    </a:p>
                  </a:txBody>
                  <a:tcPr/>
                </a:tc>
                <a:tc>
                  <a:txBody>
                    <a:bodyPr/>
                    <a:lstStyle/>
                    <a:p>
                      <a:r>
                        <a:rPr lang="en-US" b="0" dirty="0"/>
                        <a:t>0.67</a:t>
                      </a:r>
                    </a:p>
                  </a:txBody>
                  <a:tcPr/>
                </a:tc>
                <a:tc>
                  <a:txBody>
                    <a:bodyPr/>
                    <a:lstStyle/>
                    <a:p>
                      <a:r>
                        <a:rPr lang="en-US" b="0" dirty="0"/>
                        <a:t>0.84</a:t>
                      </a:r>
                    </a:p>
                  </a:txBody>
                  <a:tcPr/>
                </a:tc>
                <a:tc>
                  <a:txBody>
                    <a:bodyPr/>
                    <a:lstStyle/>
                    <a:p>
                      <a:r>
                        <a:rPr lang="en-US" b="0" dirty="0"/>
                        <a:t>0.68</a:t>
                      </a:r>
                    </a:p>
                  </a:txBody>
                  <a:tcPr/>
                </a:tc>
                <a:tc>
                  <a:txBody>
                    <a:bodyPr/>
                    <a:lstStyle/>
                    <a:p>
                      <a:r>
                        <a:rPr lang="en-US" b="0" dirty="0"/>
                        <a:t>0.27</a:t>
                      </a:r>
                    </a:p>
                  </a:txBody>
                  <a:tcPr/>
                </a:tc>
                <a:tc>
                  <a:txBody>
                    <a:bodyPr/>
                    <a:lstStyle/>
                    <a:p>
                      <a:r>
                        <a:rPr lang="en-US" b="0" dirty="0"/>
                        <a:t>0.96</a:t>
                      </a:r>
                    </a:p>
                  </a:txBody>
                  <a:tcPr/>
                </a:tc>
                <a:tc>
                  <a:txBody>
                    <a:bodyPr/>
                    <a:lstStyle/>
                    <a:p>
                      <a:r>
                        <a:rPr lang="en-US" b="0" dirty="0"/>
                        <a:t>0.35</a:t>
                      </a:r>
                    </a:p>
                  </a:txBody>
                  <a:tcPr/>
                </a:tc>
                <a:extLst>
                  <a:ext uri="{0D108BD9-81ED-4DB2-BD59-A6C34878D82A}">
                    <a16:rowId xmlns:a16="http://schemas.microsoft.com/office/drawing/2014/main" val="1697248088"/>
                  </a:ext>
                </a:extLst>
              </a:tr>
            </a:tbl>
          </a:graphicData>
        </a:graphic>
      </p:graphicFrame>
      <p:sp>
        <p:nvSpPr>
          <p:cNvPr id="4" name="Rectangle 3">
            <a:extLst>
              <a:ext uri="{FF2B5EF4-FFF2-40B4-BE49-F238E27FC236}">
                <a16:creationId xmlns:a16="http://schemas.microsoft.com/office/drawing/2014/main" id="{9615598D-ABAA-4729-87AC-DFFAC26E1490}"/>
              </a:ext>
            </a:extLst>
          </p:cNvPr>
          <p:cNvSpPr/>
          <p:nvPr/>
        </p:nvSpPr>
        <p:spPr>
          <a:xfrm>
            <a:off x="1122216" y="1212779"/>
            <a:ext cx="1233054" cy="369332"/>
          </a:xfrm>
          <a:prstGeom prst="rect">
            <a:avLst/>
          </a:prstGeom>
        </p:spPr>
        <p:txBody>
          <a:bodyPr wrap="square">
            <a:spAutoFit/>
          </a:bodyPr>
          <a:lstStyle/>
          <a:p>
            <a:r>
              <a:rPr lang="en-US" b="1" dirty="0"/>
              <a:t>mean</a:t>
            </a:r>
            <a:endParaRPr lang="en-US" dirty="0"/>
          </a:p>
        </p:txBody>
      </p:sp>
      <p:graphicFrame>
        <p:nvGraphicFramePr>
          <p:cNvPr id="5" name="Table 4">
            <a:extLst>
              <a:ext uri="{FF2B5EF4-FFF2-40B4-BE49-F238E27FC236}">
                <a16:creationId xmlns:a16="http://schemas.microsoft.com/office/drawing/2014/main" id="{DF7FB790-9734-49F3-B943-0605843CAD9E}"/>
              </a:ext>
            </a:extLst>
          </p:cNvPr>
          <p:cNvGraphicFramePr>
            <a:graphicFrameLocks noGrp="1"/>
          </p:cNvGraphicFramePr>
          <p:nvPr>
            <p:extLst>
              <p:ext uri="{D42A27DB-BD31-4B8C-83A1-F6EECF244321}">
                <p14:modId xmlns:p14="http://schemas.microsoft.com/office/powerpoint/2010/main" val="2621976065"/>
              </p:ext>
            </p:extLst>
          </p:nvPr>
        </p:nvGraphicFramePr>
        <p:xfrm>
          <a:off x="1201880" y="4168450"/>
          <a:ext cx="9788240" cy="184912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0.82</a:t>
                      </a:r>
                    </a:p>
                  </a:txBody>
                  <a:tcPr/>
                </a:tc>
                <a:tc>
                  <a:txBody>
                    <a:bodyPr/>
                    <a:lstStyle/>
                    <a:p>
                      <a:r>
                        <a:rPr lang="en-US" b="0" dirty="0"/>
                        <a:t>0.05</a:t>
                      </a:r>
                    </a:p>
                  </a:txBody>
                  <a:tcPr/>
                </a:tc>
                <a:tc>
                  <a:txBody>
                    <a:bodyPr/>
                    <a:lstStyle/>
                    <a:p>
                      <a:r>
                        <a:rPr lang="en-US" b="0" dirty="0"/>
                        <a:t>0.01</a:t>
                      </a:r>
                    </a:p>
                  </a:txBody>
                  <a:tcPr/>
                </a:tc>
                <a:tc>
                  <a:txBody>
                    <a:bodyPr/>
                    <a:lstStyle/>
                    <a:p>
                      <a:r>
                        <a:rPr lang="en-US" b="0" dirty="0"/>
                        <a:t>0.05</a:t>
                      </a:r>
                    </a:p>
                  </a:txBody>
                  <a:tcPr/>
                </a:tc>
                <a:tc>
                  <a:txBody>
                    <a:bodyPr/>
                    <a:lstStyle/>
                    <a:p>
                      <a:r>
                        <a:rPr lang="en-US" b="0" dirty="0"/>
                        <a:t>0.03</a:t>
                      </a:r>
                    </a:p>
                  </a:txBody>
                  <a:tcPr/>
                </a:tc>
                <a:tc>
                  <a:txBody>
                    <a:bodyPr/>
                    <a:lstStyle/>
                    <a:p>
                      <a:r>
                        <a:rPr lang="en-US" b="0" dirty="0"/>
                        <a:t>0.01</a:t>
                      </a:r>
                    </a:p>
                  </a:txBody>
                  <a:tcPr/>
                </a:tc>
                <a:tc>
                  <a:txBody>
                    <a:bodyPr/>
                    <a:lstStyle/>
                    <a:p>
                      <a:r>
                        <a:rPr lang="en-US" b="0" dirty="0"/>
                        <a:t>0.06</a:t>
                      </a:r>
                    </a:p>
                  </a:txBody>
                  <a:tcPr/>
                </a:tc>
                <a:extLst>
                  <a:ext uri="{0D108BD9-81ED-4DB2-BD59-A6C34878D82A}">
                    <a16:rowId xmlns:a16="http://schemas.microsoft.com/office/drawing/2014/main" val="2911320003"/>
                  </a:ext>
                </a:extLst>
              </a:tr>
              <a:tr h="370840">
                <a:tc>
                  <a:txBody>
                    <a:bodyPr/>
                    <a:lstStyle/>
                    <a:p>
                      <a:r>
                        <a:rPr lang="en-US" b="1" dirty="0"/>
                        <a:t>7</a:t>
                      </a:r>
                    </a:p>
                  </a:txBody>
                  <a:tcPr/>
                </a:tc>
                <a:tc>
                  <a:txBody>
                    <a:bodyPr/>
                    <a:lstStyle/>
                    <a:p>
                      <a:r>
                        <a:rPr lang="en-US" sz="1800" b="0" dirty="0">
                          <a:latin typeface="+mn-lt"/>
                        </a:rPr>
                        <a:t>1.0</a:t>
                      </a:r>
                    </a:p>
                  </a:txBody>
                  <a:tcPr/>
                </a:tc>
                <a:tc>
                  <a:txBody>
                    <a:bodyPr/>
                    <a:lstStyle/>
                    <a:p>
                      <a:r>
                        <a:rPr lang="en-US" sz="1800" b="0" dirty="0">
                          <a:latin typeface="+mn-lt"/>
                        </a:rPr>
                        <a:t>0.05</a:t>
                      </a:r>
                    </a:p>
                  </a:txBody>
                  <a:tcPr/>
                </a:tc>
                <a:tc>
                  <a:txBody>
                    <a:bodyPr/>
                    <a:lstStyle/>
                    <a:p>
                      <a:r>
                        <a:rPr lang="en-US" sz="1800" b="0" dirty="0">
                          <a:latin typeface="+mn-lt"/>
                        </a:rPr>
                        <a:t>0.01</a:t>
                      </a:r>
                    </a:p>
                  </a:txBody>
                  <a:tcPr/>
                </a:tc>
                <a:tc>
                  <a:txBody>
                    <a:bodyPr/>
                    <a:lstStyle/>
                    <a:p>
                      <a:r>
                        <a:rPr lang="en-US" sz="1800" b="0" dirty="0">
                          <a:latin typeface="+mn-lt"/>
                        </a:rPr>
                        <a:t>0.04</a:t>
                      </a:r>
                    </a:p>
                  </a:txBody>
                  <a:tcPr/>
                </a:tc>
                <a:tc>
                  <a:txBody>
                    <a:bodyPr/>
                    <a:lstStyle/>
                    <a:p>
                      <a:r>
                        <a:rPr lang="en-US" sz="1800" b="0" dirty="0">
                          <a:latin typeface="+mn-lt"/>
                        </a:rPr>
                        <a:t>0.06</a:t>
                      </a:r>
                    </a:p>
                  </a:txBody>
                  <a:tcPr/>
                </a:tc>
                <a:tc>
                  <a:txBody>
                    <a:bodyPr/>
                    <a:lstStyle/>
                    <a:p>
                      <a:r>
                        <a:rPr lang="en-US" sz="1800" b="0" dirty="0">
                          <a:latin typeface="+mn-lt"/>
                        </a:rPr>
                        <a:t>0.01</a:t>
                      </a:r>
                    </a:p>
                  </a:txBody>
                  <a:tcPr/>
                </a:tc>
                <a:tc>
                  <a:txBody>
                    <a:bodyPr/>
                    <a:lstStyle/>
                    <a:p>
                      <a:r>
                        <a:rPr lang="en-US" sz="1800" b="0" dirty="0">
                          <a:latin typeface="+mn-lt"/>
                        </a:rPr>
                        <a:t>0.03</a:t>
                      </a:r>
                    </a:p>
                  </a:txBody>
                  <a:tcPr/>
                </a:tc>
                <a:extLst>
                  <a:ext uri="{0D108BD9-81ED-4DB2-BD59-A6C34878D82A}">
                    <a16:rowId xmlns:a16="http://schemas.microsoft.com/office/drawing/2014/main" val="4220679248"/>
                  </a:ext>
                </a:extLst>
              </a:tr>
              <a:tr h="370840">
                <a:tc>
                  <a:txBody>
                    <a:bodyPr/>
                    <a:lstStyle/>
                    <a:p>
                      <a:r>
                        <a:rPr lang="en-US" b="1" dirty="0"/>
                        <a:t>10</a:t>
                      </a:r>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378462568"/>
                  </a:ext>
                </a:extLst>
              </a:tr>
              <a:tr h="370840">
                <a:tc>
                  <a:txBody>
                    <a:bodyPr/>
                    <a:lstStyle/>
                    <a:p>
                      <a:r>
                        <a:rPr lang="en-US" b="1" dirty="0"/>
                        <a:t>11</a:t>
                      </a:r>
                    </a:p>
                  </a:txBody>
                  <a:tcPr/>
                </a:tc>
                <a:tc>
                  <a:txBody>
                    <a:bodyPr/>
                    <a:lstStyle/>
                    <a:p>
                      <a:r>
                        <a:rPr lang="en-US" b="0" dirty="0"/>
                        <a:t>0.62</a:t>
                      </a:r>
                    </a:p>
                  </a:txBody>
                  <a:tcPr/>
                </a:tc>
                <a:tc>
                  <a:txBody>
                    <a:bodyPr/>
                    <a:lstStyle/>
                    <a:p>
                      <a:r>
                        <a:rPr lang="en-US" b="0" dirty="0"/>
                        <a:t>0.04</a:t>
                      </a:r>
                    </a:p>
                  </a:txBody>
                  <a:tcPr/>
                </a:tc>
                <a:tc>
                  <a:txBody>
                    <a:bodyPr/>
                    <a:lstStyle/>
                    <a:p>
                      <a:r>
                        <a:rPr lang="en-US" b="0" dirty="0"/>
                        <a:t>0.01</a:t>
                      </a:r>
                    </a:p>
                  </a:txBody>
                  <a:tcPr/>
                </a:tc>
                <a:tc>
                  <a:txBody>
                    <a:bodyPr/>
                    <a:lstStyle/>
                    <a:p>
                      <a:r>
                        <a:rPr lang="en-US" b="0" dirty="0"/>
                        <a:t>0.1</a:t>
                      </a:r>
                    </a:p>
                  </a:txBody>
                  <a:tcPr/>
                </a:tc>
                <a:tc>
                  <a:txBody>
                    <a:bodyPr/>
                    <a:lstStyle/>
                    <a:p>
                      <a:r>
                        <a:rPr lang="en-US" b="0" dirty="0"/>
                        <a:t>0.01</a:t>
                      </a:r>
                    </a:p>
                  </a:txBody>
                  <a:tcPr/>
                </a:tc>
                <a:tc>
                  <a:txBody>
                    <a:bodyPr/>
                    <a:lstStyle/>
                    <a:p>
                      <a:r>
                        <a:rPr lang="en-US" b="0" dirty="0"/>
                        <a:t>0.004</a:t>
                      </a:r>
                    </a:p>
                  </a:txBody>
                  <a:tcPr/>
                </a:tc>
                <a:tc>
                  <a:txBody>
                    <a:bodyPr/>
                    <a:lstStyle/>
                    <a:p>
                      <a:r>
                        <a:rPr lang="en-US" b="0" dirty="0"/>
                        <a:t>0.03</a:t>
                      </a:r>
                    </a:p>
                  </a:txBody>
                  <a:tcPr/>
                </a:tc>
                <a:extLst>
                  <a:ext uri="{0D108BD9-81ED-4DB2-BD59-A6C34878D82A}">
                    <a16:rowId xmlns:a16="http://schemas.microsoft.com/office/drawing/2014/main" val="3502488442"/>
                  </a:ext>
                </a:extLst>
              </a:tr>
            </a:tbl>
          </a:graphicData>
        </a:graphic>
      </p:graphicFrame>
      <p:sp>
        <p:nvSpPr>
          <p:cNvPr id="6" name="Rectangle 5">
            <a:extLst>
              <a:ext uri="{FF2B5EF4-FFF2-40B4-BE49-F238E27FC236}">
                <a16:creationId xmlns:a16="http://schemas.microsoft.com/office/drawing/2014/main" id="{62A2CD05-48AC-49E4-B544-D04BECC11ADC}"/>
              </a:ext>
            </a:extLst>
          </p:cNvPr>
          <p:cNvSpPr/>
          <p:nvPr/>
        </p:nvSpPr>
        <p:spPr>
          <a:xfrm>
            <a:off x="1201880" y="3799118"/>
            <a:ext cx="1233054" cy="369332"/>
          </a:xfrm>
          <a:prstGeom prst="rect">
            <a:avLst/>
          </a:prstGeom>
        </p:spPr>
        <p:txBody>
          <a:bodyPr wrap="square">
            <a:spAutoFit/>
          </a:bodyPr>
          <a:lstStyle/>
          <a:p>
            <a:r>
              <a:rPr lang="en-US" b="1" dirty="0" err="1"/>
              <a:t>stdev</a:t>
            </a:r>
            <a:endParaRPr lang="en-US" dirty="0"/>
          </a:p>
        </p:txBody>
      </p:sp>
      <p:sp>
        <p:nvSpPr>
          <p:cNvPr id="7" name="Rectangle 6">
            <a:extLst>
              <a:ext uri="{FF2B5EF4-FFF2-40B4-BE49-F238E27FC236}">
                <a16:creationId xmlns:a16="http://schemas.microsoft.com/office/drawing/2014/main" id="{3E31890A-F9AA-4FB3-890B-998F2F9B8DF4}"/>
              </a:ext>
            </a:extLst>
          </p:cNvPr>
          <p:cNvSpPr/>
          <p:nvPr/>
        </p:nvSpPr>
        <p:spPr>
          <a:xfrm>
            <a:off x="4302760" y="6217625"/>
            <a:ext cx="3586480" cy="338554"/>
          </a:xfrm>
          <a:prstGeom prst="rect">
            <a:avLst/>
          </a:prstGeom>
        </p:spPr>
        <p:txBody>
          <a:bodyPr wrap="square">
            <a:spAutoFit/>
          </a:bodyPr>
          <a:lstStyle/>
          <a:p>
            <a:r>
              <a:rPr lang="en-US" sz="1600" dirty="0"/>
              <a:t>TAKEAWAY: </a:t>
            </a:r>
            <a:r>
              <a:rPr lang="en-US" sz="1600" dirty="0" err="1"/>
              <a:t>soymap</a:t>
            </a:r>
            <a:r>
              <a:rPr lang="en-US" sz="1600" dirty="0"/>
              <a:t> 10 is the best option</a:t>
            </a:r>
          </a:p>
        </p:txBody>
      </p:sp>
    </p:spTree>
    <p:extLst>
      <p:ext uri="{BB962C8B-B14F-4D97-AF65-F5344CB8AC3E}">
        <p14:creationId xmlns:p14="http://schemas.microsoft.com/office/powerpoint/2010/main" val="1096599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600438"/>
          </a:xfrm>
          <a:prstGeom prst="rect">
            <a:avLst/>
          </a:prstGeom>
          <a:noFill/>
        </p:spPr>
        <p:txBody>
          <a:bodyPr wrap="square" rtlCol="0">
            <a:spAutoFit/>
          </a:bodyPr>
          <a:lstStyle/>
          <a:p>
            <a:r>
              <a:rPr lang="en-US" b="1" dirty="0"/>
              <a:t>New </a:t>
            </a:r>
            <a:r>
              <a:rPr lang="en-US" b="1" dirty="0" err="1"/>
              <a:t>soymaps</a:t>
            </a:r>
            <a:r>
              <a:rPr lang="en-US" b="1" dirty="0"/>
              <a:t> (using additional training points beyond Jake’s method but fewer input data)</a:t>
            </a:r>
          </a:p>
          <a:p>
            <a:pPr marL="285750" indent="-285750">
              <a:buFontTx/>
              <a:buChar char="-"/>
            </a:pPr>
            <a:r>
              <a:rPr lang="en-US" sz="1600" dirty="0"/>
              <a:t>Pooling all years to train a single classifier</a:t>
            </a:r>
          </a:p>
          <a:p>
            <a:pPr marL="285750" indent="-285750">
              <a:buFontTx/>
              <a:buChar char="-"/>
            </a:pPr>
            <a:r>
              <a:rPr lang="en-US" sz="1600" dirty="0"/>
              <a:t>Adding PLOS training points</a:t>
            </a:r>
          </a:p>
          <a:p>
            <a:pPr marL="285750" indent="-285750">
              <a:buFontTx/>
              <a:buChar char="-"/>
            </a:pPr>
            <a:r>
              <a:rPr lang="en-US" sz="1600" dirty="0"/>
              <a:t>Two sets of input data: </a:t>
            </a:r>
          </a:p>
          <a:p>
            <a:pPr marL="742950" lvl="1" indent="-285750">
              <a:buFontTx/>
              <a:buChar char="-"/>
            </a:pPr>
            <a:r>
              <a:rPr lang="en-US" sz="1600" dirty="0"/>
              <a:t>1. band1 and band2 of MODIS from Dec to June</a:t>
            </a:r>
          </a:p>
          <a:p>
            <a:pPr marL="742950" lvl="1" indent="-285750">
              <a:buFontTx/>
              <a:buChar char="-"/>
            </a:pPr>
            <a:r>
              <a:rPr lang="en-US" sz="1600" dirty="0"/>
              <a:t>2. EVI from MODIS from Dec to June</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4119991565"/>
              </p:ext>
            </p:extLst>
          </p:nvPr>
        </p:nvGraphicFramePr>
        <p:xfrm>
          <a:off x="105687" y="1689289"/>
          <a:ext cx="11980626" cy="4399280"/>
        </p:xfrm>
        <a:graphic>
          <a:graphicData uri="http://schemas.openxmlformats.org/drawingml/2006/table">
            <a:tbl>
              <a:tblPr firstRow="1" bandRow="1">
                <a:tableStyleId>{5C22544A-7EE6-4342-B048-85BDC9FD1C3A}</a:tableStyleId>
              </a:tblPr>
              <a:tblGrid>
                <a:gridCol w="962355">
                  <a:extLst>
                    <a:ext uri="{9D8B030D-6E8A-4147-A177-3AD203B41FA5}">
                      <a16:colId xmlns:a16="http://schemas.microsoft.com/office/drawing/2014/main" val="12695347"/>
                    </a:ext>
                  </a:extLst>
                </a:gridCol>
                <a:gridCol w="2010384">
                  <a:extLst>
                    <a:ext uri="{9D8B030D-6E8A-4147-A177-3AD203B41FA5}">
                      <a16:colId xmlns:a16="http://schemas.microsoft.com/office/drawing/2014/main" val="3025344708"/>
                    </a:ext>
                  </a:extLst>
                </a:gridCol>
                <a:gridCol w="2161815">
                  <a:extLst>
                    <a:ext uri="{9D8B030D-6E8A-4147-A177-3AD203B41FA5}">
                      <a16:colId xmlns:a16="http://schemas.microsoft.com/office/drawing/2014/main" val="3255573536"/>
                    </a:ext>
                  </a:extLst>
                </a:gridCol>
                <a:gridCol w="1711518">
                  <a:extLst>
                    <a:ext uri="{9D8B030D-6E8A-4147-A177-3AD203B41FA5}">
                      <a16:colId xmlns:a16="http://schemas.microsoft.com/office/drawing/2014/main" val="4268869873"/>
                    </a:ext>
                  </a:extLst>
                </a:gridCol>
                <a:gridCol w="1711518">
                  <a:extLst>
                    <a:ext uri="{9D8B030D-6E8A-4147-A177-3AD203B41FA5}">
                      <a16:colId xmlns:a16="http://schemas.microsoft.com/office/drawing/2014/main" val="1328898102"/>
                    </a:ext>
                  </a:extLst>
                </a:gridCol>
                <a:gridCol w="1711518">
                  <a:extLst>
                    <a:ext uri="{9D8B030D-6E8A-4147-A177-3AD203B41FA5}">
                      <a16:colId xmlns:a16="http://schemas.microsoft.com/office/drawing/2014/main" val="1539267737"/>
                    </a:ext>
                  </a:extLst>
                </a:gridCol>
                <a:gridCol w="1711518">
                  <a:extLst>
                    <a:ext uri="{9D8B030D-6E8A-4147-A177-3AD203B41FA5}">
                      <a16:colId xmlns:a16="http://schemas.microsoft.com/office/drawing/2014/main" val="3437640779"/>
                    </a:ext>
                  </a:extLst>
                </a:gridCol>
              </a:tblGrid>
              <a:tr h="370840">
                <a:tc>
                  <a:txBody>
                    <a:bodyPr/>
                    <a:lstStyle/>
                    <a:p>
                      <a:endParaRPr lang="en-US" sz="1200" dirty="0"/>
                    </a:p>
                  </a:txBody>
                  <a:tcPr/>
                </a:tc>
                <a:tc>
                  <a:txBody>
                    <a:bodyPr/>
                    <a:lstStyle/>
                    <a:p>
                      <a:r>
                        <a:rPr lang="en-US" sz="1200" dirty="0"/>
                        <a:t>Jake’s </a:t>
                      </a:r>
                      <a:r>
                        <a:rPr lang="en-US" sz="1200" dirty="0" err="1"/>
                        <a:t>soymap</a:t>
                      </a:r>
                      <a:endParaRPr lang="en-US" sz="1200" dirty="0"/>
                    </a:p>
                  </a:txBody>
                  <a:tcPr/>
                </a:tc>
                <a:tc>
                  <a:txBody>
                    <a:bodyPr/>
                    <a:lstStyle/>
                    <a:p>
                      <a:r>
                        <a:rPr lang="en-US" sz="1200" dirty="0" err="1"/>
                        <a:t>Soymap</a:t>
                      </a:r>
                      <a:r>
                        <a:rPr lang="en-US" sz="1200" dirty="0"/>
                        <a:t> 1</a:t>
                      </a:r>
                    </a:p>
                  </a:txBody>
                  <a:tcPr/>
                </a:tc>
                <a:tc>
                  <a:txBody>
                    <a:bodyPr/>
                    <a:lstStyle/>
                    <a:p>
                      <a:r>
                        <a:rPr lang="en-US" sz="1200" dirty="0" err="1"/>
                        <a:t>Soymap</a:t>
                      </a:r>
                      <a:r>
                        <a:rPr lang="en-US" sz="1200" dirty="0"/>
                        <a:t> 2</a:t>
                      </a:r>
                    </a:p>
                  </a:txBody>
                  <a:tcPr/>
                </a:tc>
                <a:tc>
                  <a:txBody>
                    <a:bodyPr/>
                    <a:lstStyle/>
                    <a:p>
                      <a:r>
                        <a:rPr lang="en-US" sz="1200" dirty="0" err="1"/>
                        <a:t>Soymap</a:t>
                      </a:r>
                      <a:r>
                        <a:rPr lang="en-US" sz="1200" dirty="0"/>
                        <a:t> 3</a:t>
                      </a:r>
                    </a:p>
                  </a:txBody>
                  <a:tcPr/>
                </a:tc>
                <a:tc>
                  <a:txBody>
                    <a:bodyPr/>
                    <a:lstStyle/>
                    <a:p>
                      <a:r>
                        <a:rPr lang="en-US" sz="1200" dirty="0" err="1"/>
                        <a:t>Soymap</a:t>
                      </a:r>
                      <a:r>
                        <a:rPr lang="en-US" sz="1200" dirty="0"/>
                        <a:t> 4</a:t>
                      </a:r>
                    </a:p>
                  </a:txBody>
                  <a:tcPr/>
                </a:tc>
                <a:tc>
                  <a:txBody>
                    <a:bodyPr/>
                    <a:lstStyle/>
                    <a:p>
                      <a:r>
                        <a:rPr lang="en-US" sz="1200" dirty="0" err="1"/>
                        <a:t>Soymap</a:t>
                      </a:r>
                      <a:r>
                        <a:rPr lang="en-US" sz="1200" dirty="0"/>
                        <a:t> 5</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r>
                        <a:rPr lang="en-US" sz="1200" dirty="0"/>
                        <a:t>users/</a:t>
                      </a:r>
                      <a:r>
                        <a:rPr lang="en-US" sz="1200" dirty="0" err="1"/>
                        <a:t>cloudymccloudface</a:t>
                      </a:r>
                      <a:r>
                        <a:rPr lang="en-US" sz="1200" dirty="0"/>
                        <a:t>/</a:t>
                      </a:r>
                      <a:r>
                        <a:rPr lang="en-US" sz="1200" dirty="0" err="1"/>
                        <a:t>cohnlab</a:t>
                      </a:r>
                      <a:r>
                        <a:rPr lang="en-US" sz="1200" dirty="0"/>
                        <a:t>/</a:t>
                      </a:r>
                      <a:r>
                        <a:rPr lang="en-US" sz="1200" dirty="0" err="1"/>
                        <a:t>agroserv</a:t>
                      </a:r>
                      <a:r>
                        <a:rPr lang="en-US" sz="1200" dirty="0"/>
                        <a:t>/</a:t>
                      </a:r>
                      <a:r>
                        <a:rPr lang="en-US" sz="1200" dirty="0" err="1"/>
                        <a:t>soy_sc_dc_agsat_mod_ls</a:t>
                      </a:r>
                      <a:endParaRPr lang="en-US" sz="1200" dirty="0"/>
                    </a:p>
                  </a:txBody>
                  <a:tcPr/>
                </a:tc>
                <a:tc>
                  <a:txBody>
                    <a:bodyPr/>
                    <a:lstStyle/>
                    <a:p>
                      <a:pPr marL="285750" indent="-285750">
                        <a:buFont typeface="Arial" panose="020B0604020202020204" pitchFamily="34" charset="0"/>
                        <a:buChar char="•"/>
                      </a:pPr>
                      <a:r>
                        <a:rPr lang="en-US" sz="1200" dirty="0" err="1"/>
                        <a:t>Base_soymap_agsat</a:t>
                      </a:r>
                      <a:r>
                        <a:rPr lang="en-US" sz="1200" dirty="0"/>
                        <a:t>_(year) for individual years</a:t>
                      </a:r>
                    </a:p>
                    <a:p>
                      <a:pPr marL="285750" indent="-285750">
                        <a:buFont typeface="Arial" panose="020B0604020202020204" pitchFamily="34" charset="0"/>
                        <a:buChar char="•"/>
                      </a:pPr>
                      <a:r>
                        <a:rPr lang="en-US" sz="1200" dirty="0" err="1"/>
                        <a:t>soymaps</a:t>
                      </a:r>
                      <a:r>
                        <a:rPr lang="en-US" sz="1200" dirty="0"/>
                        <a:t> for image collection of all years</a:t>
                      </a:r>
                    </a:p>
                  </a:txBody>
                  <a:tcPr/>
                </a:tc>
                <a:tc>
                  <a:txBody>
                    <a:bodyPr/>
                    <a:lstStyle/>
                    <a:p>
                      <a:pPr marL="285750" indent="-285750">
                        <a:buFont typeface="Arial" panose="020B0604020202020204" pitchFamily="34" charset="0"/>
                        <a:buChar char="•"/>
                      </a:pPr>
                      <a:r>
                        <a:rPr lang="en-US" sz="1200" dirty="0" err="1"/>
                        <a:t>Base_soymap_agsat_PLOS</a:t>
                      </a:r>
                      <a:r>
                        <a:rPr lang="en-US" sz="1200" dirty="0"/>
                        <a:t>_(year) for individual years</a:t>
                      </a:r>
                    </a:p>
                    <a:p>
                      <a:pPr marL="285750" indent="-285750">
                        <a:buFont typeface="Arial" panose="020B0604020202020204" pitchFamily="34" charset="0"/>
                        <a:buChar char="•"/>
                      </a:pPr>
                      <a:r>
                        <a:rPr lang="en-US" sz="1200" dirty="0"/>
                        <a:t>Soymaps_2 for image collection of all years</a:t>
                      </a:r>
                    </a:p>
                  </a:txBody>
                  <a:tcPr/>
                </a:tc>
                <a:tc>
                  <a:txBody>
                    <a:bodyPr/>
                    <a:lstStyle/>
                    <a:p>
                      <a:pPr marL="285750" indent="-285750">
                        <a:buFont typeface="Arial" panose="020B0604020202020204" pitchFamily="34" charset="0"/>
                        <a:buChar char="•"/>
                      </a:pPr>
                      <a:r>
                        <a:rPr lang="en-US" sz="1200" dirty="0"/>
                        <a:t>Base_soymap_agsat_PLOS_b1b2_(year)</a:t>
                      </a:r>
                    </a:p>
                    <a:p>
                      <a:pPr marL="285750" indent="-285750">
                        <a:buFont typeface="Arial" panose="020B0604020202020204" pitchFamily="34" charset="0"/>
                        <a:buChar char="•"/>
                      </a:pPr>
                      <a:r>
                        <a:rPr lang="en-US" sz="1200" dirty="0"/>
                        <a:t>Soymaps_3</a:t>
                      </a:r>
                    </a:p>
                  </a:txBody>
                  <a:tcPr/>
                </a:tc>
                <a:tc>
                  <a:txBody>
                    <a:bodyPr/>
                    <a:lstStyle/>
                    <a:p>
                      <a:pPr marL="285750" indent="-285750">
                        <a:buFont typeface="Arial" panose="020B0604020202020204" pitchFamily="34" charset="0"/>
                        <a:buChar char="•"/>
                      </a:pPr>
                      <a:r>
                        <a:rPr lang="en-US" sz="1200" dirty="0" err="1"/>
                        <a:t>Base_soymap_agsat_PLOS_EVI</a:t>
                      </a:r>
                      <a:r>
                        <a:rPr lang="en-US" sz="1200" dirty="0"/>
                        <a:t>_(year)</a:t>
                      </a:r>
                    </a:p>
                    <a:p>
                      <a:pPr marL="285750" indent="-285750">
                        <a:buFont typeface="Arial" panose="020B0604020202020204" pitchFamily="34" charset="0"/>
                        <a:buChar char="•"/>
                      </a:pPr>
                      <a:r>
                        <a:rPr lang="en-US" sz="1200" dirty="0"/>
                        <a:t>Soymaps_4</a:t>
                      </a:r>
                    </a:p>
                  </a:txBody>
                  <a:tcPr/>
                </a:tc>
                <a:tc>
                  <a:txBody>
                    <a:bodyPr/>
                    <a:lstStyle/>
                    <a:p>
                      <a:pPr marL="285750" indent="-285750">
                        <a:buFont typeface="Arial" panose="020B0604020202020204" pitchFamily="34" charset="0"/>
                        <a:buChar char="•"/>
                      </a:pPr>
                      <a:r>
                        <a:rPr lang="en-US" sz="1200" dirty="0" err="1"/>
                        <a:t>Base_soymap_agsat_reclassPLOS_EVI</a:t>
                      </a:r>
                      <a:r>
                        <a:rPr lang="en-US" sz="1200" dirty="0"/>
                        <a:t>_(year)</a:t>
                      </a:r>
                    </a:p>
                  </a:txBody>
                  <a:tcPr/>
                </a:tc>
                <a:extLst>
                  <a:ext uri="{0D108BD9-81ED-4DB2-BD59-A6C34878D82A}">
                    <a16:rowId xmlns:a16="http://schemas.microsoft.com/office/drawing/2014/main" val="3752158416"/>
                  </a:ext>
                </a:extLst>
              </a:tr>
              <a:tr h="370840">
                <a:tc>
                  <a:txBody>
                    <a:bodyPr/>
                    <a:lstStyle/>
                    <a:p>
                      <a:r>
                        <a:rPr lang="en-US" sz="1200" b="1" dirty="0"/>
                        <a:t>Classifier </a:t>
                      </a:r>
                    </a:p>
                  </a:txBody>
                  <a:tcPr/>
                </a:tc>
                <a:tc>
                  <a:txBody>
                    <a:bodyPr/>
                    <a:lstStyle/>
                    <a:p>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extLst>
                  <a:ext uri="{0D108BD9-81ED-4DB2-BD59-A6C34878D82A}">
                    <a16:rowId xmlns:a16="http://schemas.microsoft.com/office/drawing/2014/main" val="3950851980"/>
                  </a:ext>
                </a:extLst>
              </a:tr>
              <a:tr h="370840">
                <a:tc>
                  <a:txBody>
                    <a:bodyPr/>
                    <a:lstStyle/>
                    <a:p>
                      <a:r>
                        <a:rPr lang="en-US" sz="1200" b="1" dirty="0"/>
                        <a:t>Training points</a:t>
                      </a:r>
                    </a:p>
                  </a:txBody>
                  <a:tcPr/>
                </a:tc>
                <a:tc>
                  <a:txBody>
                    <a:bodyPr/>
                    <a:lstStyle/>
                    <a:p>
                      <a:r>
                        <a:rPr lang="en-US" sz="1200" dirty="0"/>
                        <a:t>Soy_pts_agsat_1 (MT only)</a:t>
                      </a:r>
                    </a:p>
                  </a:txBody>
                  <a:tcPr/>
                </a:tc>
                <a:tc>
                  <a:txBody>
                    <a:bodyPr/>
                    <a:lstStyle/>
                    <a:p>
                      <a:r>
                        <a:rPr lang="en-US" sz="1200" dirty="0"/>
                        <a:t>Soy_pts_agsat_1 (MT only), masked with map3 </a:t>
                      </a:r>
                      <a:r>
                        <a:rPr lang="en-US" sz="1200" dirty="0" err="1"/>
                        <a:t>agri</a:t>
                      </a:r>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reclassed PLOS pts (MT only)</a:t>
                      </a:r>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r>
                        <a:rPr lang="en-US" sz="1200" dirty="0"/>
                        <a:t>Each year has separate trained classifier</a:t>
                      </a:r>
                    </a:p>
                  </a:txBody>
                  <a:tcPr/>
                </a:tc>
                <a:tc>
                  <a:txBody>
                    <a:bodyPr/>
                    <a:lstStyle/>
                    <a:p>
                      <a:r>
                        <a:rPr lang="en-US" sz="1200" dirty="0"/>
                        <a:t>2004-2017 points are pooled and are applied to 2004 – 2018; 2003 is trained and applied by itself</a:t>
                      </a:r>
                    </a:p>
                  </a:txBody>
                  <a:tcPr/>
                </a:tc>
                <a:tc>
                  <a:txBody>
                    <a:bodyPr/>
                    <a:lstStyle/>
                    <a:p>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Landsat</a:t>
                      </a:r>
                    </a:p>
                  </a:txBody>
                  <a:tcPr/>
                </a:tc>
                <a:tc>
                  <a:txBody>
                    <a:bodyPr/>
                    <a:lstStyle/>
                    <a:p>
                      <a:r>
                        <a:rPr lang="en-US" sz="1200" dirty="0"/>
                        <a:t>Same as Jake’s </a:t>
                      </a:r>
                      <a:r>
                        <a:rPr lang="en-US" sz="1200" dirty="0" err="1"/>
                        <a:t>soymap</a:t>
                      </a:r>
                      <a:endParaRPr lang="en-US" sz="1200" dirty="0"/>
                    </a:p>
                  </a:txBody>
                  <a:tcPr/>
                </a:tc>
                <a:tc>
                  <a:txBody>
                    <a:bodyPr/>
                    <a:lstStyle/>
                    <a:p>
                      <a:r>
                        <a:rPr lang="en-US" sz="1200" dirty="0"/>
                        <a:t>Same as Jake’s </a:t>
                      </a:r>
                      <a:r>
                        <a:rPr lang="en-US" sz="1200" dirty="0" err="1"/>
                        <a:t>soymap</a:t>
                      </a:r>
                      <a:r>
                        <a:rPr lang="en-US" sz="1200" dirty="0"/>
                        <a:t> MINUS Landsat bands</a:t>
                      </a:r>
                    </a:p>
                  </a:txBody>
                  <a:tcPr/>
                </a:tc>
                <a:tc>
                  <a:txBody>
                    <a:bodyPr/>
                    <a:lstStyle/>
                    <a:p>
                      <a:r>
                        <a:rPr lang="en-US" sz="1200" dirty="0"/>
                        <a:t>MODIS aqua band 1 and 2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2687782" y="6488668"/>
            <a:ext cx="9504218" cy="307777"/>
          </a:xfrm>
          <a:prstGeom prst="rect">
            <a:avLst/>
          </a:prstGeom>
        </p:spPr>
        <p:txBody>
          <a:bodyPr wrap="square">
            <a:spAutoFit/>
          </a:bodyPr>
          <a:lstStyle/>
          <a:p>
            <a:r>
              <a:rPr lang="en-US" sz="1400" dirty="0"/>
              <a:t>GEE file: </a:t>
            </a:r>
            <a:r>
              <a:rPr lang="en-US" sz="1400" dirty="0" err="1"/>
              <a:t>LandCover</a:t>
            </a:r>
            <a:r>
              <a:rPr lang="en-US" sz="1400" dirty="0"/>
              <a:t>/Soy Classification Trial 3, </a:t>
            </a:r>
            <a:r>
              <a:rPr lang="en-US" sz="1400" dirty="0" err="1"/>
              <a:t>LandCover</a:t>
            </a:r>
            <a:r>
              <a:rPr lang="en-US" sz="1400" dirty="0"/>
              <a:t>/Soy Classification Trial 4,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1648278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138773"/>
          </a:xfrm>
          <a:prstGeom prst="rect">
            <a:avLst/>
          </a:prstGeom>
          <a:noFill/>
        </p:spPr>
        <p:txBody>
          <a:bodyPr wrap="square" rtlCol="0">
            <a:spAutoFit/>
          </a:bodyPr>
          <a:lstStyle/>
          <a:p>
            <a:r>
              <a:rPr lang="en-US" b="1" dirty="0"/>
              <a:t>New </a:t>
            </a:r>
            <a:r>
              <a:rPr lang="en-US" b="1" dirty="0" err="1"/>
              <a:t>soymaps</a:t>
            </a:r>
            <a:endParaRPr lang="en-US" b="1" dirty="0"/>
          </a:p>
          <a:p>
            <a:pPr marL="285750" indent="-285750">
              <a:buFontTx/>
              <a:buChar char="-"/>
            </a:pPr>
            <a:r>
              <a:rPr lang="en-US" sz="1600" dirty="0"/>
              <a:t>To start, these maps aren’t actually produced as assets – need to conserve asset storage space. Instead, export the accuracies </a:t>
            </a:r>
            <a:r>
              <a:rPr lang="en-US" sz="1600" dirty="0" err="1"/>
              <a:t>wrt</a:t>
            </a:r>
            <a:r>
              <a:rPr lang="en-US" sz="1600" dirty="0"/>
              <a:t> training points (</a:t>
            </a:r>
            <a:r>
              <a:rPr lang="en-US" sz="1600" dirty="0" err="1"/>
              <a:t>agsat</a:t>
            </a:r>
            <a:r>
              <a:rPr lang="en-US" sz="1600" dirty="0"/>
              <a:t> and PLOS) to see which are most accurate.</a:t>
            </a:r>
          </a:p>
          <a:p>
            <a:pPr marL="285750" indent="-285750">
              <a:buFontTx/>
              <a:buChar char="-"/>
            </a:pPr>
            <a:r>
              <a:rPr lang="en-US" b="1" dirty="0"/>
              <a:t> </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3630572726"/>
              </p:ext>
            </p:extLst>
          </p:nvPr>
        </p:nvGraphicFramePr>
        <p:xfrm>
          <a:off x="155130" y="1119703"/>
          <a:ext cx="11635557" cy="4765040"/>
        </p:xfrm>
        <a:graphic>
          <a:graphicData uri="http://schemas.openxmlformats.org/drawingml/2006/table">
            <a:tbl>
              <a:tblPr firstRow="1" bandRow="1">
                <a:tableStyleId>{5C22544A-7EE6-4342-B048-85BDC9FD1C3A}</a:tableStyleId>
              </a:tblPr>
              <a:tblGrid>
                <a:gridCol w="836957">
                  <a:extLst>
                    <a:ext uri="{9D8B030D-6E8A-4147-A177-3AD203B41FA5}">
                      <a16:colId xmlns:a16="http://schemas.microsoft.com/office/drawing/2014/main" val="12695347"/>
                    </a:ext>
                  </a:extLst>
                </a:gridCol>
                <a:gridCol w="1782760">
                  <a:extLst>
                    <a:ext uri="{9D8B030D-6E8A-4147-A177-3AD203B41FA5}">
                      <a16:colId xmlns:a16="http://schemas.microsoft.com/office/drawing/2014/main" val="3706925921"/>
                    </a:ext>
                  </a:extLst>
                </a:gridCol>
                <a:gridCol w="1803168">
                  <a:extLst>
                    <a:ext uri="{9D8B030D-6E8A-4147-A177-3AD203B41FA5}">
                      <a16:colId xmlns:a16="http://schemas.microsoft.com/office/drawing/2014/main" val="157799717"/>
                    </a:ext>
                  </a:extLst>
                </a:gridCol>
                <a:gridCol w="1803168">
                  <a:extLst>
                    <a:ext uri="{9D8B030D-6E8A-4147-A177-3AD203B41FA5}">
                      <a16:colId xmlns:a16="http://schemas.microsoft.com/office/drawing/2014/main" val="1422954581"/>
                    </a:ext>
                  </a:extLst>
                </a:gridCol>
                <a:gridCol w="1803168">
                  <a:extLst>
                    <a:ext uri="{9D8B030D-6E8A-4147-A177-3AD203B41FA5}">
                      <a16:colId xmlns:a16="http://schemas.microsoft.com/office/drawing/2014/main" val="2897230219"/>
                    </a:ext>
                  </a:extLst>
                </a:gridCol>
                <a:gridCol w="1803168">
                  <a:extLst>
                    <a:ext uri="{9D8B030D-6E8A-4147-A177-3AD203B41FA5}">
                      <a16:colId xmlns:a16="http://schemas.microsoft.com/office/drawing/2014/main" val="2551194699"/>
                    </a:ext>
                  </a:extLst>
                </a:gridCol>
                <a:gridCol w="1803168">
                  <a:extLst>
                    <a:ext uri="{9D8B030D-6E8A-4147-A177-3AD203B41FA5}">
                      <a16:colId xmlns:a16="http://schemas.microsoft.com/office/drawing/2014/main" val="3870472842"/>
                    </a:ext>
                  </a:extLst>
                </a:gridCol>
              </a:tblGrid>
              <a:tr h="370840">
                <a:tc>
                  <a:txBody>
                    <a:bodyPr/>
                    <a:lstStyle/>
                    <a:p>
                      <a:endParaRPr lang="en-US" sz="1200" dirty="0"/>
                    </a:p>
                  </a:txBody>
                  <a:tcPr/>
                </a:tc>
                <a:tc>
                  <a:txBody>
                    <a:bodyPr/>
                    <a:lstStyle/>
                    <a:p>
                      <a:r>
                        <a:rPr lang="en-US" sz="1200" dirty="0" err="1"/>
                        <a:t>Soymap</a:t>
                      </a:r>
                      <a:r>
                        <a:rPr lang="en-US" sz="1200" dirty="0"/>
                        <a:t> 6</a:t>
                      </a:r>
                    </a:p>
                  </a:txBody>
                  <a:tcPr/>
                </a:tc>
                <a:tc>
                  <a:txBody>
                    <a:bodyPr/>
                    <a:lstStyle/>
                    <a:p>
                      <a:r>
                        <a:rPr lang="en-US" sz="1200" dirty="0" err="1"/>
                        <a:t>Soymap</a:t>
                      </a:r>
                      <a:r>
                        <a:rPr lang="en-US" sz="1200" dirty="0"/>
                        <a:t> 7</a:t>
                      </a:r>
                    </a:p>
                  </a:txBody>
                  <a:tcPr/>
                </a:tc>
                <a:tc>
                  <a:txBody>
                    <a:bodyPr/>
                    <a:lstStyle/>
                    <a:p>
                      <a:r>
                        <a:rPr lang="en-US" sz="1200" dirty="0" err="1"/>
                        <a:t>Soymap</a:t>
                      </a:r>
                      <a:r>
                        <a:rPr lang="en-US" sz="1200" dirty="0"/>
                        <a:t> 8</a:t>
                      </a:r>
                    </a:p>
                  </a:txBody>
                  <a:tcPr/>
                </a:tc>
                <a:tc>
                  <a:txBody>
                    <a:bodyPr/>
                    <a:lstStyle/>
                    <a:p>
                      <a:r>
                        <a:rPr lang="en-US" sz="1200" dirty="0" err="1"/>
                        <a:t>Soymap</a:t>
                      </a:r>
                      <a:r>
                        <a:rPr lang="en-US" sz="1200" dirty="0"/>
                        <a:t> 9</a:t>
                      </a:r>
                    </a:p>
                  </a:txBody>
                  <a:tcPr/>
                </a:tc>
                <a:tc>
                  <a:txBody>
                    <a:bodyPr/>
                    <a:lstStyle/>
                    <a:p>
                      <a:r>
                        <a:rPr lang="en-US" sz="1200" dirty="0" err="1"/>
                        <a:t>Soymap</a:t>
                      </a:r>
                      <a:r>
                        <a:rPr lang="en-US" sz="1200" dirty="0"/>
                        <a:t> 10</a:t>
                      </a:r>
                    </a:p>
                  </a:txBody>
                  <a:tcPr/>
                </a:tc>
                <a:tc>
                  <a:txBody>
                    <a:bodyPr/>
                    <a:lstStyle/>
                    <a:p>
                      <a:r>
                        <a:rPr lang="en-US" sz="1200" dirty="0" err="1"/>
                        <a:t>Soymap</a:t>
                      </a:r>
                      <a:r>
                        <a:rPr lang="en-US" sz="1200" dirty="0"/>
                        <a:t> 11 </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t>Base_soymap_agsat_EVI</a:t>
                      </a:r>
                      <a:r>
                        <a:rPr lang="en-US" sz="1200" dirty="0"/>
                        <a:t>_(year)</a:t>
                      </a:r>
                    </a:p>
                    <a:p>
                      <a:endParaRPr lang="en-US" sz="1200" b="1" dirty="0"/>
                    </a:p>
                  </a:txBody>
                  <a:tcPr/>
                </a:tc>
                <a:tc>
                  <a:txBody>
                    <a:bodyPr/>
                    <a:lstStyle/>
                    <a:p>
                      <a:pPr marL="285750" indent="-285750">
                        <a:buFont typeface="Arial" panose="020B0604020202020204" pitchFamily="34" charset="0"/>
                        <a:buChar char="•"/>
                      </a:pPr>
                      <a:r>
                        <a:rPr lang="en-US" sz="1200" b="0" dirty="0" err="1"/>
                        <a:t>Base_soymap_agsat_phenology</a:t>
                      </a:r>
                      <a:r>
                        <a:rPr lang="en-US" sz="1200" b="0" dirty="0"/>
                        <a:t>_(year)</a:t>
                      </a:r>
                    </a:p>
                    <a:p>
                      <a:pPr marL="285750" indent="-285750">
                        <a:buFont typeface="Arial" panose="020B0604020202020204" pitchFamily="34" charset="0"/>
                        <a:buChar char="•"/>
                      </a:pPr>
                      <a:r>
                        <a:rPr lang="en-US" sz="1200" b="0" dirty="0"/>
                        <a:t>Soymaps_7</a:t>
                      </a:r>
                    </a:p>
                  </a:txBody>
                  <a:tcPr/>
                </a:tc>
                <a:tc>
                  <a:txBody>
                    <a:bodyPr/>
                    <a:lstStyle/>
                    <a:p>
                      <a:pPr marL="285750" indent="-285750">
                        <a:buFont typeface="Arial" panose="020B0604020202020204" pitchFamily="34" charset="0"/>
                        <a:buChar char="•"/>
                      </a:pPr>
                      <a:r>
                        <a:rPr lang="en-US" sz="1200" b="0" dirty="0" err="1"/>
                        <a:t>Base_soymap_agsat_phenospectral</a:t>
                      </a:r>
                      <a:r>
                        <a:rPr lang="en-US" sz="1200" b="0" dirty="0"/>
                        <a:t>_(year)</a:t>
                      </a:r>
                    </a:p>
                    <a:p>
                      <a:pPr marL="285750" indent="-285750">
                        <a:buFont typeface="Arial" panose="020B0604020202020204" pitchFamily="34" charset="0"/>
                        <a:buChar char="•"/>
                      </a:pPr>
                      <a:r>
                        <a:rPr lang="en-US" sz="1200" b="0" dirty="0"/>
                        <a:t>Soymaps_8</a:t>
                      </a:r>
                    </a:p>
                  </a:txBody>
                  <a:tcPr/>
                </a:tc>
                <a:tc>
                  <a:txBody>
                    <a:bodyPr/>
                    <a:lstStyle/>
                    <a:p>
                      <a:pPr marL="0" indent="0">
                        <a:buFont typeface="Arial" panose="020B0604020202020204" pitchFamily="34" charset="0"/>
                        <a:buNone/>
                      </a:pPr>
                      <a:r>
                        <a:rPr lang="en-US" sz="1200" b="0" dirty="0"/>
                        <a:t>Base_soymap_agsat_phenospectral2_(year)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dirty="0"/>
                        <a:t>Base_soymap_agsat_phenospectral3_(year)</a:t>
                      </a:r>
                    </a:p>
                    <a:p>
                      <a:pPr marL="285750" indent="-285750">
                        <a:buFont typeface="Arial" panose="020B0604020202020204" pitchFamily="34" charset="0"/>
                        <a:buChar char="•"/>
                      </a:pPr>
                      <a:r>
                        <a:rPr lang="en-US" sz="1200" b="0" dirty="0"/>
                        <a:t>Soymaps_10</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t>Base_soymap_agsat_phenospectral4_(year)</a:t>
                      </a:r>
                    </a:p>
                    <a:p>
                      <a:pPr marL="285750" indent="-285750">
                        <a:buFont typeface="Arial" panose="020B0604020202020204" pitchFamily="34" charset="0"/>
                        <a:buChar char="•"/>
                      </a:pPr>
                      <a:endParaRPr lang="en-US" sz="1200" b="0" dirty="0"/>
                    </a:p>
                  </a:txBody>
                  <a:tcPr/>
                </a:tc>
                <a:extLst>
                  <a:ext uri="{0D108BD9-81ED-4DB2-BD59-A6C34878D82A}">
                    <a16:rowId xmlns:a16="http://schemas.microsoft.com/office/drawing/2014/main" val="3752158416"/>
                  </a:ext>
                </a:extLst>
              </a:tr>
              <a:tr h="370840">
                <a:tc>
                  <a:txBody>
                    <a:bodyPr/>
                    <a:lstStyle/>
                    <a:p>
                      <a:r>
                        <a:rPr lang="en-US" sz="1200" b="1" dirty="0"/>
                        <a:t>Classifier</a:t>
                      </a:r>
                    </a:p>
                  </a:txBody>
                  <a:tcPr/>
                </a:tc>
                <a:tc>
                  <a:txBody>
                    <a:bodyPr/>
                    <a:lstStyle/>
                    <a:p>
                      <a:r>
                        <a:rPr lang="en-US" sz="1200" b="1"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0" indent="0">
                        <a:buFont typeface="Arial" panose="020B0604020202020204" pitchFamily="34" charset="0"/>
                        <a:buNone/>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Random forest</a:t>
                      </a:r>
                    </a:p>
                  </a:txBody>
                  <a:tcPr/>
                </a:tc>
                <a:extLst>
                  <a:ext uri="{0D108BD9-81ED-4DB2-BD59-A6C34878D82A}">
                    <a16:rowId xmlns:a16="http://schemas.microsoft.com/office/drawing/2014/main" val="3437631902"/>
                  </a:ext>
                </a:extLst>
              </a:tr>
              <a:tr h="370840">
                <a:tc>
                  <a:txBody>
                    <a:bodyPr/>
                    <a:lstStyle/>
                    <a:p>
                      <a:r>
                        <a:rPr lang="en-US" sz="1200" b="1" dirty="0"/>
                        <a:t>Training points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b="1" dirty="0"/>
                    </a:p>
                  </a:txBody>
                  <a:tcPr/>
                </a:tc>
                <a:tc>
                  <a:txBody>
                    <a:bodyPr/>
                    <a:lstStyle/>
                    <a:p>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derived EVI from Dec to June</a:t>
                      </a:r>
                    </a:p>
                    <a:p>
                      <a:r>
                        <a:rPr lang="en-US" sz="1200" dirty="0"/>
                        <a:t>Landsat SRTM</a:t>
                      </a:r>
                    </a:p>
                  </a:txBody>
                  <a:tcPr/>
                </a:tc>
                <a:tc>
                  <a:txBody>
                    <a:bodyPr/>
                    <a:lstStyle/>
                    <a:p>
                      <a:r>
                        <a:rPr lang="en-US" sz="1200" b="0" dirty="0"/>
                        <a:t>Phenology: fitted </a:t>
                      </a:r>
                      <a:r>
                        <a:rPr lang="en-US" sz="1200" b="0" dirty="0" err="1"/>
                        <a:t>ampl</a:t>
                      </a:r>
                      <a:r>
                        <a:rPr lang="en-US" sz="1200" b="0" dirty="0"/>
                        <a:t>; peak DOY; quarter pd; peak EVI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band 1 and 2, masked for clouds and smoothed with moving window avg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p>
                      <a:endParaRPr lang="en-US" sz="12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4953729" y="6550223"/>
            <a:ext cx="7238271" cy="307777"/>
          </a:xfrm>
          <a:prstGeom prst="rect">
            <a:avLst/>
          </a:prstGeom>
        </p:spPr>
        <p:txBody>
          <a:bodyPr wrap="square">
            <a:spAutoFit/>
          </a:bodyPr>
          <a:lstStyle/>
          <a:p>
            <a:r>
              <a:rPr lang="en-US" sz="1400" dirty="0"/>
              <a:t>GEE file: </a:t>
            </a:r>
            <a:r>
              <a:rPr lang="en-US" sz="1400" dirty="0" err="1"/>
              <a:t>LandCover</a:t>
            </a:r>
            <a:r>
              <a:rPr lang="en-US" sz="1400" dirty="0"/>
              <a:t>/Soy Classification Trial 5 to 8,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31600934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BF3A6E-8FFC-48DB-9760-67EE2642B958}"/>
              </a:ext>
            </a:extLst>
          </p:cNvPr>
          <p:cNvSpPr txBox="1"/>
          <p:nvPr/>
        </p:nvSpPr>
        <p:spPr>
          <a:xfrm>
            <a:off x="172532" y="143020"/>
            <a:ext cx="11635559" cy="3385542"/>
          </a:xfrm>
          <a:prstGeom prst="rect">
            <a:avLst/>
          </a:prstGeom>
          <a:noFill/>
        </p:spPr>
        <p:txBody>
          <a:bodyPr wrap="square" rtlCol="0">
            <a:spAutoFit/>
          </a:bodyPr>
          <a:lstStyle/>
          <a:p>
            <a:r>
              <a:rPr lang="en-US" b="1" dirty="0" err="1"/>
              <a:t>Soymap</a:t>
            </a:r>
            <a:r>
              <a:rPr lang="en-US" b="1" dirty="0"/>
              <a:t> 7 Notes</a:t>
            </a:r>
          </a:p>
          <a:p>
            <a:pPr marL="285750" indent="-285750">
              <a:buFontTx/>
              <a:buChar char="-"/>
            </a:pPr>
            <a:r>
              <a:rPr lang="en-US" sz="1600" dirty="0"/>
              <a:t>Didn’t mask out clouds (yet)</a:t>
            </a:r>
          </a:p>
          <a:p>
            <a:pPr marL="285750" indent="-285750">
              <a:buFontTx/>
              <a:buChar char="-"/>
            </a:pPr>
            <a:r>
              <a:rPr lang="en-US" sz="1600" dirty="0"/>
              <a:t>Unlike previous </a:t>
            </a:r>
            <a:r>
              <a:rPr lang="en-US" sz="1600" dirty="0" err="1"/>
              <a:t>soymaps</a:t>
            </a:r>
            <a:r>
              <a:rPr lang="en-US" sz="1600" dirty="0"/>
              <a:t>, added aqua and terra together to generate input data</a:t>
            </a:r>
          </a:p>
          <a:p>
            <a:endParaRPr lang="en-US" b="1" dirty="0"/>
          </a:p>
          <a:p>
            <a:r>
              <a:rPr lang="en-US" b="1" dirty="0" err="1"/>
              <a:t>Soymap</a:t>
            </a:r>
            <a:r>
              <a:rPr lang="en-US" b="1" dirty="0"/>
              <a:t> 10 Notes</a:t>
            </a:r>
          </a:p>
          <a:p>
            <a:pPr marL="285750" indent="-285750">
              <a:buFontTx/>
              <a:buChar char="-"/>
            </a:pPr>
            <a:r>
              <a:rPr lang="en-US" sz="1600" dirty="0"/>
              <a:t>Mask out clouds</a:t>
            </a:r>
          </a:p>
          <a:p>
            <a:pPr marL="285750" indent="-285750">
              <a:buFontTx/>
              <a:buChar char="-"/>
            </a:pPr>
            <a:r>
              <a:rPr lang="en-US" sz="1600" dirty="0"/>
              <a:t>Instead of using raw MODIS spectral reflectance, smooth out the bands with moving average</a:t>
            </a:r>
          </a:p>
          <a:p>
            <a:pPr marL="285750" indent="-285750">
              <a:buFontTx/>
              <a:buChar char="-"/>
            </a:pPr>
            <a:r>
              <a:rPr lang="en-US" sz="1600" dirty="0"/>
              <a:t> take phenological inputs and spectral info, MODIS EVI, at the following phenological stages:</a:t>
            </a:r>
          </a:p>
          <a:p>
            <a:pPr marL="742950" lvl="1" indent="-285750">
              <a:buFontTx/>
              <a:buChar char="-"/>
            </a:pPr>
            <a:r>
              <a:rPr lang="en-US" sz="1600" dirty="0"/>
              <a:t>Min1 (peak1 – 2*</a:t>
            </a:r>
            <a:r>
              <a:rPr lang="en-US" sz="1600" dirty="0" err="1"/>
              <a:t>quarterPeriod</a:t>
            </a:r>
            <a:r>
              <a:rPr lang="en-US" sz="1600" dirty="0"/>
              <a:t>)</a:t>
            </a:r>
          </a:p>
          <a:p>
            <a:pPr marL="742950" lvl="1" indent="-285750">
              <a:buFontTx/>
              <a:buChar char="-"/>
            </a:pPr>
            <a:r>
              <a:rPr lang="en-US" sz="1600" dirty="0"/>
              <a:t>Infl1 (peak1 – </a:t>
            </a:r>
            <a:r>
              <a:rPr lang="en-US" sz="1600" dirty="0" err="1"/>
              <a:t>quarterPeriod</a:t>
            </a:r>
            <a:r>
              <a:rPr lang="en-US" sz="1600" dirty="0"/>
              <a:t>)</a:t>
            </a:r>
          </a:p>
          <a:p>
            <a:pPr marL="742950" lvl="1" indent="-285750">
              <a:buFontTx/>
              <a:buChar char="-"/>
            </a:pPr>
            <a:r>
              <a:rPr lang="en-US" sz="1600" dirty="0"/>
              <a:t>Min2 (peak2 + 2*</a:t>
            </a:r>
            <a:r>
              <a:rPr lang="en-US" sz="1600" dirty="0" err="1"/>
              <a:t>quarterPeriod</a:t>
            </a:r>
            <a:r>
              <a:rPr lang="en-US" sz="1600" dirty="0"/>
              <a:t>)</a:t>
            </a:r>
          </a:p>
          <a:p>
            <a:pPr marL="742950" lvl="1" indent="-285750">
              <a:buFontTx/>
              <a:buChar char="-"/>
            </a:pPr>
            <a:r>
              <a:rPr lang="en-US" sz="1600" dirty="0"/>
              <a:t>Infl2 (peak2 + </a:t>
            </a:r>
            <a:r>
              <a:rPr lang="en-US" sz="1600" dirty="0" err="1"/>
              <a:t>quarterPeriod</a:t>
            </a:r>
            <a:r>
              <a:rPr lang="en-US" sz="1600" dirty="0"/>
              <a:t>)</a:t>
            </a:r>
          </a:p>
          <a:p>
            <a:pPr marL="742950" lvl="1" indent="-285750">
              <a:buFontTx/>
              <a:buChar char="-"/>
            </a:pPr>
            <a:r>
              <a:rPr lang="en-US" sz="1600" dirty="0"/>
              <a:t>Took the median composite around each of these </a:t>
            </a:r>
            <a:r>
              <a:rPr lang="en-US" sz="1600" dirty="0" err="1"/>
              <a:t>phen</a:t>
            </a:r>
            <a:r>
              <a:rPr lang="en-US" sz="1600" dirty="0"/>
              <a:t> stages, +/- 5 days</a:t>
            </a:r>
          </a:p>
        </p:txBody>
      </p:sp>
    </p:spTree>
    <p:extLst>
      <p:ext uri="{BB962C8B-B14F-4D97-AF65-F5344CB8AC3E}">
        <p14:creationId xmlns:p14="http://schemas.microsoft.com/office/powerpoint/2010/main" val="21604602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529430-6CDE-4676-BC83-B894346D99E3}"/>
              </a:ext>
            </a:extLst>
          </p:cNvPr>
          <p:cNvSpPr/>
          <p:nvPr/>
        </p:nvSpPr>
        <p:spPr>
          <a:xfrm>
            <a:off x="96982" y="0"/>
            <a:ext cx="11998036" cy="2031325"/>
          </a:xfrm>
          <a:prstGeom prst="rect">
            <a:avLst/>
          </a:prstGeom>
        </p:spPr>
        <p:txBody>
          <a:bodyPr wrap="square">
            <a:spAutoFit/>
          </a:bodyPr>
          <a:lstStyle/>
          <a:p>
            <a:r>
              <a:rPr lang="en-US" b="1" dirty="0"/>
              <a:t>Do more cross validation to get confidence intervals on </a:t>
            </a:r>
            <a:r>
              <a:rPr lang="en-US" b="1" dirty="0" err="1"/>
              <a:t>soymaps</a:t>
            </a:r>
            <a:endParaRPr lang="en-US" b="1" dirty="0"/>
          </a:p>
          <a:p>
            <a:endParaRPr lang="en-US" b="1" dirty="0"/>
          </a:p>
          <a:p>
            <a:pPr marL="285750" indent="-285750">
              <a:buFont typeface="Arial" panose="020B0604020202020204" pitchFamily="34" charset="0"/>
              <a:buChar char="•"/>
            </a:pPr>
            <a:r>
              <a:rPr lang="en-US" dirty="0"/>
              <a:t>The accuracies reported above combine all years into a classifier to train, then test on all years’ worth of points. The result is that each year has the same accuracy</a:t>
            </a:r>
          </a:p>
          <a:p>
            <a:pPr marL="285750" indent="-285750">
              <a:buFont typeface="Arial" panose="020B0604020202020204" pitchFamily="34" charset="0"/>
              <a:buChar char="•"/>
            </a:pPr>
            <a:r>
              <a:rPr lang="en-US" dirty="0"/>
              <a:t>Could also train on ALL years (as is done when creating the actual map), but report accuracy only on test points within each individual year.</a:t>
            </a:r>
          </a:p>
          <a:p>
            <a:pPr marL="285750" indent="-285750">
              <a:buFont typeface="Arial" panose="020B0604020202020204" pitchFamily="34" charset="0"/>
              <a:buChar char="•"/>
            </a:pPr>
            <a:r>
              <a:rPr lang="en-US" dirty="0"/>
              <a:t>This isn’t super easy to code, so skip this for now.</a:t>
            </a:r>
          </a:p>
        </p:txBody>
      </p:sp>
    </p:spTree>
    <p:extLst>
      <p:ext uri="{BB962C8B-B14F-4D97-AF65-F5344CB8AC3E}">
        <p14:creationId xmlns:p14="http://schemas.microsoft.com/office/powerpoint/2010/main" val="1698520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E0CEB-A3BE-49B8-8F79-E0F359E7EE87}"/>
              </a:ext>
            </a:extLst>
          </p:cNvPr>
          <p:cNvSpPr txBox="1"/>
          <p:nvPr/>
        </p:nvSpPr>
        <p:spPr>
          <a:xfrm>
            <a:off x="4866304" y="2602961"/>
            <a:ext cx="2054217" cy="461665"/>
          </a:xfrm>
          <a:prstGeom prst="rect">
            <a:avLst/>
          </a:prstGeom>
          <a:noFill/>
        </p:spPr>
        <p:txBody>
          <a:bodyPr wrap="none" rtlCol="0">
            <a:spAutoFit/>
          </a:bodyPr>
          <a:lstStyle/>
          <a:p>
            <a:r>
              <a:rPr lang="en-US" sz="2400" dirty="0"/>
              <a:t>Planet imagery</a:t>
            </a:r>
          </a:p>
        </p:txBody>
      </p:sp>
    </p:spTree>
    <p:extLst>
      <p:ext uri="{BB962C8B-B14F-4D97-AF65-F5344CB8AC3E}">
        <p14:creationId xmlns:p14="http://schemas.microsoft.com/office/powerpoint/2010/main" val="8171300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E387994-888C-4927-8582-674DF1818890}"/>
              </a:ext>
            </a:extLst>
          </p:cNvPr>
          <p:cNvPicPr>
            <a:picLocks noChangeAspect="1"/>
          </p:cNvPicPr>
          <p:nvPr/>
        </p:nvPicPr>
        <p:blipFill rotWithShape="1">
          <a:blip r:embed="rId2"/>
          <a:srcRect l="26754" t="39852" r="29250" b="15704"/>
          <a:stretch/>
        </p:blipFill>
        <p:spPr>
          <a:xfrm>
            <a:off x="3173670" y="2549356"/>
            <a:ext cx="6082957" cy="3456523"/>
          </a:xfrm>
          <a:prstGeom prst="rect">
            <a:avLst/>
          </a:prstGeom>
        </p:spPr>
      </p:pic>
      <p:sp>
        <p:nvSpPr>
          <p:cNvPr id="2" name="Rectangle 1">
            <a:extLst>
              <a:ext uri="{FF2B5EF4-FFF2-40B4-BE49-F238E27FC236}">
                <a16:creationId xmlns:a16="http://schemas.microsoft.com/office/drawing/2014/main" id="{B8671E94-54D2-4431-AFBD-A1307F30F6B8}"/>
              </a:ext>
            </a:extLst>
          </p:cNvPr>
          <p:cNvSpPr/>
          <p:nvPr/>
        </p:nvSpPr>
        <p:spPr>
          <a:xfrm>
            <a:off x="96982" y="0"/>
            <a:ext cx="11998036" cy="2308324"/>
          </a:xfrm>
          <a:prstGeom prst="rect">
            <a:avLst/>
          </a:prstGeom>
        </p:spPr>
        <p:txBody>
          <a:bodyPr wrap="square">
            <a:spAutoFit/>
          </a:bodyPr>
          <a:lstStyle/>
          <a:p>
            <a:r>
              <a:rPr lang="en-US" b="1" dirty="0"/>
              <a:t>New MT location to download Planet</a:t>
            </a:r>
          </a:p>
          <a:p>
            <a:endParaRPr lang="en-US" b="1" dirty="0"/>
          </a:p>
          <a:p>
            <a:pPr marL="285750" indent="-285750">
              <a:buFontTx/>
              <a:buChar char="-"/>
            </a:pPr>
            <a:r>
              <a:rPr lang="en-US" dirty="0"/>
              <a:t>The locations of these polys are based on </a:t>
            </a:r>
            <a:r>
              <a:rPr lang="en-US" dirty="0" err="1"/>
              <a:t>on</a:t>
            </a:r>
            <a:r>
              <a:rPr lang="en-US" dirty="0"/>
              <a:t> soy_pts_agsat1, so only download for 2016-2017. Try to go for about 30 to 40 fields in different locations instead of 80 fields in a single location because of potential bias due to cloudy days</a:t>
            </a:r>
          </a:p>
          <a:p>
            <a:pPr marL="285750" indent="-285750">
              <a:buFontTx/>
              <a:buChar char="-"/>
            </a:pPr>
            <a:r>
              <a:rPr lang="en-US" dirty="0"/>
              <a:t>In MT, look at a place with SC (based on </a:t>
            </a:r>
            <a:r>
              <a:rPr lang="en-US" dirty="0" err="1"/>
              <a:t>agsat</a:t>
            </a:r>
            <a:r>
              <a:rPr lang="en-US" dirty="0"/>
              <a:t> training) and download for a place with known SC – useful for seeing accuracy of classifying SC</a:t>
            </a:r>
          </a:p>
          <a:p>
            <a:pPr marL="285750" indent="-285750">
              <a:buFontTx/>
              <a:buChar char="-"/>
            </a:pPr>
            <a:r>
              <a:rPr lang="en-US" dirty="0"/>
              <a:t>Download all of these in for 2016- 2017</a:t>
            </a:r>
          </a:p>
          <a:p>
            <a:pPr marL="285750" indent="-285750">
              <a:buFontTx/>
              <a:buChar char="-"/>
            </a:pPr>
            <a:r>
              <a:rPr lang="en-US" dirty="0"/>
              <a:t>Order of priority: poly 11 (has SC), poly 12, poly 14, poly 13, poly 15</a:t>
            </a:r>
          </a:p>
        </p:txBody>
      </p:sp>
      <p:sp>
        <p:nvSpPr>
          <p:cNvPr id="4" name="Rectangle 3">
            <a:extLst>
              <a:ext uri="{FF2B5EF4-FFF2-40B4-BE49-F238E27FC236}">
                <a16:creationId xmlns:a16="http://schemas.microsoft.com/office/drawing/2014/main" id="{177CA38B-3FAE-476D-B983-A185E98E8052}"/>
              </a:ext>
            </a:extLst>
          </p:cNvPr>
          <p:cNvSpPr/>
          <p:nvPr/>
        </p:nvSpPr>
        <p:spPr>
          <a:xfrm>
            <a:off x="4374342" y="3637280"/>
            <a:ext cx="746298" cy="307777"/>
          </a:xfrm>
          <a:prstGeom prst="rect">
            <a:avLst/>
          </a:prstGeom>
        </p:spPr>
        <p:txBody>
          <a:bodyPr wrap="square">
            <a:spAutoFit/>
          </a:bodyPr>
          <a:lstStyle/>
          <a:p>
            <a:r>
              <a:rPr lang="en-US" sz="1400" b="1" dirty="0"/>
              <a:t>Poly 5</a:t>
            </a:r>
          </a:p>
        </p:txBody>
      </p:sp>
      <p:sp>
        <p:nvSpPr>
          <p:cNvPr id="5" name="Rectangle 4">
            <a:extLst>
              <a:ext uri="{FF2B5EF4-FFF2-40B4-BE49-F238E27FC236}">
                <a16:creationId xmlns:a16="http://schemas.microsoft.com/office/drawing/2014/main" id="{DBE2F838-83CF-4118-9618-59146478B8BE}"/>
              </a:ext>
            </a:extLst>
          </p:cNvPr>
          <p:cNvSpPr/>
          <p:nvPr/>
        </p:nvSpPr>
        <p:spPr>
          <a:xfrm>
            <a:off x="3099262" y="4036497"/>
            <a:ext cx="746298" cy="307777"/>
          </a:xfrm>
          <a:prstGeom prst="rect">
            <a:avLst/>
          </a:prstGeom>
        </p:spPr>
        <p:txBody>
          <a:bodyPr wrap="square">
            <a:spAutoFit/>
          </a:bodyPr>
          <a:lstStyle/>
          <a:p>
            <a:r>
              <a:rPr lang="en-US" sz="1400" b="1" dirty="0"/>
              <a:t>Poly 13</a:t>
            </a:r>
          </a:p>
        </p:txBody>
      </p:sp>
      <p:sp>
        <p:nvSpPr>
          <p:cNvPr id="6" name="Rectangle 5">
            <a:extLst>
              <a:ext uri="{FF2B5EF4-FFF2-40B4-BE49-F238E27FC236}">
                <a16:creationId xmlns:a16="http://schemas.microsoft.com/office/drawing/2014/main" id="{394C8D37-93D3-49AB-B25C-6C16972D0338}"/>
              </a:ext>
            </a:extLst>
          </p:cNvPr>
          <p:cNvSpPr/>
          <p:nvPr/>
        </p:nvSpPr>
        <p:spPr>
          <a:xfrm>
            <a:off x="7577051" y="5062657"/>
            <a:ext cx="944418" cy="523220"/>
          </a:xfrm>
          <a:prstGeom prst="rect">
            <a:avLst/>
          </a:prstGeom>
        </p:spPr>
        <p:txBody>
          <a:bodyPr wrap="square">
            <a:spAutoFit/>
          </a:bodyPr>
          <a:lstStyle/>
          <a:p>
            <a:r>
              <a:rPr lang="en-US" sz="1400" b="1" dirty="0"/>
              <a:t>Poly 11 (has SC)</a:t>
            </a:r>
          </a:p>
        </p:txBody>
      </p:sp>
      <p:sp>
        <p:nvSpPr>
          <p:cNvPr id="7" name="Rectangle 6">
            <a:extLst>
              <a:ext uri="{FF2B5EF4-FFF2-40B4-BE49-F238E27FC236}">
                <a16:creationId xmlns:a16="http://schemas.microsoft.com/office/drawing/2014/main" id="{B09EEE8A-F442-4C27-A58F-1AFCDCB0AC3C}"/>
              </a:ext>
            </a:extLst>
          </p:cNvPr>
          <p:cNvSpPr/>
          <p:nvPr/>
        </p:nvSpPr>
        <p:spPr>
          <a:xfrm>
            <a:off x="8598481" y="4252834"/>
            <a:ext cx="746298" cy="307777"/>
          </a:xfrm>
          <a:prstGeom prst="rect">
            <a:avLst/>
          </a:prstGeom>
        </p:spPr>
        <p:txBody>
          <a:bodyPr wrap="square">
            <a:spAutoFit/>
          </a:bodyPr>
          <a:lstStyle/>
          <a:p>
            <a:r>
              <a:rPr lang="en-US" sz="1400" b="1" dirty="0"/>
              <a:t>Poly 14</a:t>
            </a:r>
          </a:p>
        </p:txBody>
      </p:sp>
      <p:sp>
        <p:nvSpPr>
          <p:cNvPr id="8" name="Rectangle 7">
            <a:extLst>
              <a:ext uri="{FF2B5EF4-FFF2-40B4-BE49-F238E27FC236}">
                <a16:creationId xmlns:a16="http://schemas.microsoft.com/office/drawing/2014/main" id="{2A275CA3-67AD-49A5-B851-14D12AC8DAE4}"/>
              </a:ext>
            </a:extLst>
          </p:cNvPr>
          <p:cNvSpPr/>
          <p:nvPr/>
        </p:nvSpPr>
        <p:spPr>
          <a:xfrm>
            <a:off x="6126480" y="2858551"/>
            <a:ext cx="746298" cy="307777"/>
          </a:xfrm>
          <a:prstGeom prst="rect">
            <a:avLst/>
          </a:prstGeom>
        </p:spPr>
        <p:txBody>
          <a:bodyPr wrap="square">
            <a:spAutoFit/>
          </a:bodyPr>
          <a:lstStyle/>
          <a:p>
            <a:r>
              <a:rPr lang="en-US" sz="1400" b="1" dirty="0"/>
              <a:t>Poly 12</a:t>
            </a:r>
          </a:p>
        </p:txBody>
      </p:sp>
      <p:sp>
        <p:nvSpPr>
          <p:cNvPr id="10" name="Rectangle 9">
            <a:extLst>
              <a:ext uri="{FF2B5EF4-FFF2-40B4-BE49-F238E27FC236}">
                <a16:creationId xmlns:a16="http://schemas.microsoft.com/office/drawing/2014/main" id="{FE83A90B-1218-4FE1-BDEF-47290746EA3B}"/>
              </a:ext>
            </a:extLst>
          </p:cNvPr>
          <p:cNvSpPr/>
          <p:nvPr/>
        </p:nvSpPr>
        <p:spPr>
          <a:xfrm>
            <a:off x="5603904" y="3781008"/>
            <a:ext cx="944418" cy="307777"/>
          </a:xfrm>
          <a:prstGeom prst="rect">
            <a:avLst/>
          </a:prstGeom>
        </p:spPr>
        <p:txBody>
          <a:bodyPr wrap="square">
            <a:spAutoFit/>
          </a:bodyPr>
          <a:lstStyle/>
          <a:p>
            <a:r>
              <a:rPr lang="en-US" sz="1400" b="1" dirty="0"/>
              <a:t>Poly 15</a:t>
            </a:r>
          </a:p>
        </p:txBody>
      </p:sp>
    </p:spTree>
    <p:extLst>
      <p:ext uri="{BB962C8B-B14F-4D97-AF65-F5344CB8AC3E}">
        <p14:creationId xmlns:p14="http://schemas.microsoft.com/office/powerpoint/2010/main" val="1852501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322B7B-8CAD-41E8-B0EA-7D4607754A29}"/>
              </a:ext>
            </a:extLst>
          </p:cNvPr>
          <p:cNvSpPr txBox="1"/>
          <p:nvPr/>
        </p:nvSpPr>
        <p:spPr>
          <a:xfrm>
            <a:off x="4866304" y="2511521"/>
            <a:ext cx="2528321" cy="461665"/>
          </a:xfrm>
          <a:prstGeom prst="rect">
            <a:avLst/>
          </a:prstGeom>
          <a:noFill/>
        </p:spPr>
        <p:txBody>
          <a:bodyPr wrap="none" rtlCol="0">
            <a:spAutoFit/>
          </a:bodyPr>
          <a:lstStyle/>
          <a:p>
            <a:r>
              <a:rPr lang="en-US" sz="2400" dirty="0"/>
              <a:t>Summary (to Sally)</a:t>
            </a:r>
          </a:p>
        </p:txBody>
      </p:sp>
    </p:spTree>
    <p:extLst>
      <p:ext uri="{BB962C8B-B14F-4D97-AF65-F5344CB8AC3E}">
        <p14:creationId xmlns:p14="http://schemas.microsoft.com/office/powerpoint/2010/main" val="3782530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8E300C-AC54-4A11-995F-F191D37AE3DE}"/>
              </a:ext>
            </a:extLst>
          </p:cNvPr>
          <p:cNvSpPr txBox="1"/>
          <p:nvPr/>
        </p:nvSpPr>
        <p:spPr>
          <a:xfrm>
            <a:off x="4866304" y="2511521"/>
            <a:ext cx="2306529" cy="461665"/>
          </a:xfrm>
          <a:prstGeom prst="rect">
            <a:avLst/>
          </a:prstGeom>
          <a:noFill/>
        </p:spPr>
        <p:txBody>
          <a:bodyPr wrap="none" rtlCol="0">
            <a:spAutoFit/>
          </a:bodyPr>
          <a:lstStyle/>
          <a:p>
            <a:r>
              <a:rPr lang="en-US" sz="2400" dirty="0"/>
              <a:t>Timing algorithm</a:t>
            </a:r>
          </a:p>
        </p:txBody>
      </p:sp>
    </p:spTree>
    <p:extLst>
      <p:ext uri="{BB962C8B-B14F-4D97-AF65-F5344CB8AC3E}">
        <p14:creationId xmlns:p14="http://schemas.microsoft.com/office/powerpoint/2010/main" val="181401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17108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32155528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10312715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97B5A-FBCE-45BC-957C-3E5A5FFFFFAB}"/>
              </a:ext>
            </a:extLst>
          </p:cNvPr>
          <p:cNvSpPr txBox="1"/>
          <p:nvPr/>
        </p:nvSpPr>
        <p:spPr>
          <a:xfrm>
            <a:off x="191588" y="0"/>
            <a:ext cx="11808823" cy="2739211"/>
          </a:xfrm>
          <a:prstGeom prst="rect">
            <a:avLst/>
          </a:prstGeom>
          <a:noFill/>
        </p:spPr>
        <p:txBody>
          <a:bodyPr wrap="square" rtlCol="0">
            <a:spAutoFit/>
          </a:bodyPr>
          <a:lstStyle/>
          <a:p>
            <a:r>
              <a:rPr lang="en-US" dirty="0"/>
              <a:t>Crop timing</a:t>
            </a:r>
          </a:p>
          <a:p>
            <a:pPr marL="285750" indent="-285750">
              <a:buFont typeface="Arial" panose="020B0604020202020204" pitchFamily="34" charset="0"/>
              <a:buChar char="•"/>
            </a:pPr>
            <a:r>
              <a:rPr lang="en-US" sz="1400" dirty="0"/>
              <a:t>For natural vs </a:t>
            </a:r>
            <a:r>
              <a:rPr lang="en-US" sz="1400" dirty="0" err="1"/>
              <a:t>agri</a:t>
            </a:r>
            <a:r>
              <a:rPr lang="en-US" sz="1400" dirty="0"/>
              <a:t> accuracy, try masking edges and masking by crop cycle and peak EVI target only </a:t>
            </a:r>
            <a:r>
              <a:rPr lang="en-US" sz="1400" dirty="0" err="1"/>
              <a:t>agri</a:t>
            </a:r>
            <a:endParaRPr lang="en-US" sz="1400" dirty="0"/>
          </a:p>
          <a:p>
            <a:pPr marL="285750" indent="-285750">
              <a:buFont typeface="Arial" panose="020B0604020202020204" pitchFamily="34" charset="0"/>
              <a:buChar char="•"/>
            </a:pPr>
            <a:r>
              <a:rPr lang="en-US" sz="1400" dirty="0"/>
              <a:t>Look at the dates corresponding to the low error fields and see if they represent the full range of crop dates represented by all the fields, because there might be a bias towards fields that were planted at a time when there weren’t clouds. This bias would also be solved if there are many locations of validation data.</a:t>
            </a:r>
          </a:p>
          <a:p>
            <a:pPr marL="285750" indent="-285750">
              <a:buFont typeface="Arial" panose="020B0604020202020204" pitchFamily="34" charset="0"/>
              <a:buChar char="•"/>
            </a:pPr>
            <a:r>
              <a:rPr lang="en-US" sz="1400" dirty="0"/>
              <a:t>Check QA/QC for the small peak before the larger peak (base threshold off places we know are DC and what the peak height is), and also chase down the algorithm error in the red pixel in Mato Grosso timing validation</a:t>
            </a:r>
          </a:p>
          <a:p>
            <a:pPr marL="342900" indent="-342900">
              <a:buFont typeface="Arial" panose="020B0604020202020204" pitchFamily="34" charset="0"/>
              <a:buChar char="•"/>
            </a:pPr>
            <a:r>
              <a:rPr lang="en-US" sz="1400" dirty="0"/>
              <a:t>Attach error distributions to crop timing estimates</a:t>
            </a:r>
          </a:p>
          <a:p>
            <a:pPr marL="800100" lvl="1" indent="-342900">
              <a:buFont typeface="Arial" panose="020B0604020202020204" pitchFamily="34" charset="0"/>
              <a:buChar char="•"/>
            </a:pPr>
            <a:r>
              <a:rPr lang="en-US" sz="1400" dirty="0"/>
              <a:t>At pixel and field/aggregated scale</a:t>
            </a:r>
          </a:p>
          <a:p>
            <a:pPr marL="800100" lvl="1" indent="-342900">
              <a:buFont typeface="Arial" panose="020B0604020202020204" pitchFamily="34" charset="0"/>
              <a:buChar char="•"/>
            </a:pPr>
            <a:r>
              <a:rPr lang="en-US" sz="1400" dirty="0"/>
              <a:t>Based on width of validation range and ‘range error’</a:t>
            </a:r>
          </a:p>
          <a:p>
            <a:pPr marL="800100" lvl="1" indent="-342900">
              <a:buFont typeface="Arial" panose="020B0604020202020204" pitchFamily="34" charset="0"/>
              <a:buChar char="•"/>
            </a:pPr>
            <a:r>
              <a:rPr lang="en-US" sz="1400" dirty="0"/>
              <a:t>Do all pixels/cells have the same error?</a:t>
            </a:r>
          </a:p>
          <a:p>
            <a:pPr marL="800100" lvl="1" indent="-342900">
              <a:buFont typeface="Arial" panose="020B0604020202020204" pitchFamily="34" charset="0"/>
              <a:buChar char="•"/>
            </a:pPr>
            <a:r>
              <a:rPr lang="en-US" sz="1400" dirty="0"/>
              <a:t>Separate errors for p1, (h1 + p2), and h2 (due to likelihood of clouds impacting TS analysis)</a:t>
            </a:r>
            <a:endParaRPr lang="en-US" dirty="0"/>
          </a:p>
        </p:txBody>
      </p:sp>
      <p:sp>
        <p:nvSpPr>
          <p:cNvPr id="4" name="TextBox 3">
            <a:extLst>
              <a:ext uri="{FF2B5EF4-FFF2-40B4-BE49-F238E27FC236}">
                <a16:creationId xmlns:a16="http://schemas.microsoft.com/office/drawing/2014/main" id="{E6C590E7-A6E8-4A04-B777-AE7C085B83D4}"/>
              </a:ext>
            </a:extLst>
          </p:cNvPr>
          <p:cNvSpPr txBox="1"/>
          <p:nvPr/>
        </p:nvSpPr>
        <p:spPr>
          <a:xfrm>
            <a:off x="96390" y="3503237"/>
            <a:ext cx="11485577" cy="1231106"/>
          </a:xfrm>
          <a:prstGeom prst="rect">
            <a:avLst/>
          </a:prstGeom>
          <a:noFill/>
        </p:spPr>
        <p:txBody>
          <a:bodyPr wrap="square" rtlCol="0">
            <a:spAutoFit/>
          </a:bodyPr>
          <a:lstStyle/>
          <a:p>
            <a:r>
              <a:rPr lang="en-US" dirty="0"/>
              <a:t>NEXT Planet image downloads:</a:t>
            </a:r>
          </a:p>
          <a:p>
            <a:pPr marL="285750" indent="-285750">
              <a:buFontTx/>
              <a:buChar char="-"/>
            </a:pPr>
            <a:r>
              <a:rPr lang="en-US" sz="1400" dirty="0">
                <a:solidFill>
                  <a:srgbClr val="FF0000"/>
                </a:solidFill>
              </a:rPr>
              <a:t>For poly6 to 8 (based on soy_pts_agsat1), only download for 2016-2017. these are in MT – try to go for about 30 to 40 fields in different locations instead of 80 fields in a single location because of potential bias due to cloudy days</a:t>
            </a:r>
          </a:p>
          <a:p>
            <a:pPr marL="285750" indent="-285750">
              <a:buFontTx/>
              <a:buChar char="-"/>
            </a:pPr>
            <a:r>
              <a:rPr lang="en-US" sz="1400" dirty="0">
                <a:solidFill>
                  <a:srgbClr val="FF0000"/>
                </a:solidFill>
              </a:rPr>
              <a:t>In MT, look at a place with SC (based on </a:t>
            </a:r>
            <a:r>
              <a:rPr lang="en-US" sz="1400" dirty="0" err="1">
                <a:solidFill>
                  <a:srgbClr val="FF0000"/>
                </a:solidFill>
              </a:rPr>
              <a:t>agsat</a:t>
            </a:r>
            <a:r>
              <a:rPr lang="en-US" sz="1400" dirty="0">
                <a:solidFill>
                  <a:srgbClr val="FF0000"/>
                </a:solidFill>
              </a:rPr>
              <a:t> training) and download for a place with known SC – useful for seeing accuracy of classifying SC</a:t>
            </a:r>
          </a:p>
          <a:p>
            <a:pPr marL="285750" indent="-285750">
              <a:buFontTx/>
              <a:buChar char="-"/>
            </a:pPr>
            <a:r>
              <a:rPr lang="en-US" sz="1400" dirty="0">
                <a:solidFill>
                  <a:srgbClr val="FF0000"/>
                </a:solidFill>
              </a:rPr>
              <a:t>Monitor </a:t>
            </a:r>
            <a:r>
              <a:rPr lang="en-US" sz="1400" dirty="0" err="1">
                <a:solidFill>
                  <a:srgbClr val="FF0000"/>
                </a:solidFill>
              </a:rPr>
              <a:t>BearBuy</a:t>
            </a:r>
            <a:r>
              <a:rPr lang="en-US" sz="1400" dirty="0">
                <a:solidFill>
                  <a:srgbClr val="FF0000"/>
                </a:solidFill>
              </a:rPr>
              <a:t> for Planet purchase</a:t>
            </a:r>
          </a:p>
        </p:txBody>
      </p:sp>
      <p:sp>
        <p:nvSpPr>
          <p:cNvPr id="5" name="Rectangle 4">
            <a:extLst>
              <a:ext uri="{FF2B5EF4-FFF2-40B4-BE49-F238E27FC236}">
                <a16:creationId xmlns:a16="http://schemas.microsoft.com/office/drawing/2014/main" id="{11695520-25DB-442D-8A66-D49AEF2BA74F}"/>
              </a:ext>
            </a:extLst>
          </p:cNvPr>
          <p:cNvSpPr/>
          <p:nvPr/>
        </p:nvSpPr>
        <p:spPr>
          <a:xfrm>
            <a:off x="96390" y="5050502"/>
            <a:ext cx="7421784" cy="1446550"/>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sz="1400" dirty="0"/>
              <a:t>Do pip install </a:t>
            </a:r>
            <a:r>
              <a:rPr lang="en-US" sz="1400" dirty="0" err="1"/>
              <a:t>earthengine-api</a:t>
            </a:r>
            <a:r>
              <a:rPr lang="en-US" sz="1400" dirty="0"/>
              <a:t> in </a:t>
            </a:r>
            <a:r>
              <a:rPr lang="en-US" sz="1400" dirty="0" err="1"/>
              <a:t>colab</a:t>
            </a:r>
            <a:r>
              <a:rPr lang="en-US" sz="1400" dirty="0"/>
              <a:t> to get virtual machine</a:t>
            </a:r>
          </a:p>
          <a:p>
            <a:r>
              <a:rPr lang="en-US" sz="1400" dirty="0"/>
              <a:t>Import </a:t>
            </a:r>
            <a:r>
              <a:rPr lang="en-US" sz="1400" dirty="0" err="1"/>
              <a:t>ee</a:t>
            </a:r>
            <a:endParaRPr lang="en-US" sz="1400" dirty="0"/>
          </a:p>
          <a:p>
            <a:r>
              <a:rPr lang="en-US" sz="1400" dirty="0" err="1"/>
              <a:t>ee.Initialize</a:t>
            </a:r>
            <a:r>
              <a:rPr lang="en-US" sz="1400" dirty="0"/>
              <a:t>()</a:t>
            </a:r>
          </a:p>
          <a:p>
            <a:r>
              <a:rPr lang="en-US" sz="1400" dirty="0" err="1"/>
              <a:t>ee.batch.Task.list</a:t>
            </a:r>
            <a:r>
              <a:rPr lang="en-US" sz="1400" dirty="0"/>
              <a:t>() – proves can use earth engine</a:t>
            </a:r>
          </a:p>
          <a:p>
            <a:r>
              <a:rPr lang="en-US" sz="1400" dirty="0"/>
              <a:t>Docs: </a:t>
            </a:r>
            <a:r>
              <a:rPr lang="en-US" sz="1400" dirty="0" err="1"/>
              <a:t>github</a:t>
            </a:r>
            <a:r>
              <a:rPr lang="en-US" sz="1400" dirty="0"/>
              <a:t>/</a:t>
            </a:r>
            <a:r>
              <a:rPr lang="en-US" sz="1400" dirty="0" err="1"/>
              <a:t>earthengine-api</a:t>
            </a:r>
            <a:r>
              <a:rPr lang="en-US" sz="1400" dirty="0"/>
              <a:t> -&gt; python -&gt; examples -&gt; </a:t>
            </a:r>
            <a:r>
              <a:rPr lang="en-US" sz="1400" dirty="0" err="1"/>
              <a:t>ipynb</a:t>
            </a:r>
            <a:r>
              <a:rPr lang="en-US" sz="1400" dirty="0"/>
              <a:t> -&gt; example stuff</a:t>
            </a:r>
          </a:p>
        </p:txBody>
      </p:sp>
    </p:spTree>
    <p:extLst>
      <p:ext uri="{BB962C8B-B14F-4D97-AF65-F5344CB8AC3E}">
        <p14:creationId xmlns:p14="http://schemas.microsoft.com/office/powerpoint/2010/main" val="4158227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nvPr>
        </p:nvGraphicFramePr>
        <p:xfrm>
          <a:off x="0" y="1457960"/>
          <a:ext cx="12192000" cy="655828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48399">
                <a:tc>
                  <a:txBody>
                    <a:bodyPr/>
                    <a:lstStyle/>
                    <a:p>
                      <a:r>
                        <a:rPr lang="en-US" sz="1400" dirty="0"/>
                        <a:t>5.5</a:t>
                      </a:r>
                    </a:p>
                  </a:txBody>
                  <a:tcPr/>
                </a:tc>
                <a:tc>
                  <a:txBody>
                    <a:bodyPr/>
                    <a:lstStyle/>
                    <a:p>
                      <a:r>
                        <a:rPr lang="en-US" sz="1400" dirty="0"/>
                        <a:t>(for poly1, poly3,</a:t>
                      </a:r>
                      <a:r>
                        <a:rPr lang="en-US" sz="1400" baseline="0" dirty="0"/>
                        <a:t> and poly5), go back to the timing validation data exported from Planet Create Validation Data v2 and add ‘confidence level’ for my crop timing and crop intensity validation dataset; use MODIS TS to help replace previous crop intensity classification. For confidence labels, use -1 for no data (i.e. no second crop); 0 for no confidence; 1 for confident</a:t>
                      </a:r>
                      <a:endParaRPr lang="en-US" sz="1400" dirty="0"/>
                    </a:p>
                  </a:txBody>
                  <a:tcPr/>
                </a:tc>
                <a:tc>
                  <a:txBody>
                    <a:bodyPr/>
                    <a:lstStyle/>
                    <a:p>
                      <a:r>
                        <a:rPr lang="en-US" sz="1400" dirty="0"/>
                        <a:t>GEE: Planet Add QA</a:t>
                      </a:r>
                      <a:r>
                        <a:rPr lang="en-US" sz="1400" baseline="0" dirty="0"/>
                        <a:t> for Validation Data</a:t>
                      </a:r>
                      <a:endParaRPr lang="en-US" sz="1400" dirty="0"/>
                    </a:p>
                  </a:txBody>
                  <a:tcPr/>
                </a:tc>
                <a:extLst>
                  <a:ext uri="{0D108BD9-81ED-4DB2-BD59-A6C34878D82A}">
                    <a16:rowId xmlns:a16="http://schemas.microsoft.com/office/drawing/2014/main" val="10006"/>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846163-D153-4F59-A528-ADA65DC04BBB}"/>
              </a:ext>
            </a:extLst>
          </p:cNvPr>
          <p:cNvSpPr/>
          <p:nvPr/>
        </p:nvSpPr>
        <p:spPr>
          <a:xfrm>
            <a:off x="50800" y="123010"/>
            <a:ext cx="12090400" cy="584775"/>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3" name="Table 2">
            <a:extLst>
              <a:ext uri="{FF2B5EF4-FFF2-40B4-BE49-F238E27FC236}">
                <a16:creationId xmlns:a16="http://schemas.microsoft.com/office/drawing/2014/main" id="{BD33B6E1-8739-485B-B8EB-3F1015B64D01}"/>
              </a:ext>
            </a:extLst>
          </p:cNvPr>
          <p:cNvGraphicFramePr>
            <a:graphicFrameLocks noGrp="1"/>
          </p:cNvGraphicFramePr>
          <p:nvPr>
            <p:extLst>
              <p:ext uri="{D42A27DB-BD31-4B8C-83A1-F6EECF244321}">
                <p14:modId xmlns:p14="http://schemas.microsoft.com/office/powerpoint/2010/main" val="1884625871"/>
              </p:ext>
            </p:extLst>
          </p:nvPr>
        </p:nvGraphicFramePr>
        <p:xfrm>
          <a:off x="213360" y="1116878"/>
          <a:ext cx="11927840" cy="2387600"/>
        </p:xfrm>
        <a:graphic>
          <a:graphicData uri="http://schemas.openxmlformats.org/drawingml/2006/table">
            <a:tbl>
              <a:tblPr firstRow="1" bandRow="1">
                <a:tableStyleId>{5C22544A-7EE6-4342-B048-85BDC9FD1C3A}</a:tableStyleId>
              </a:tblPr>
              <a:tblGrid>
                <a:gridCol w="2611120">
                  <a:extLst>
                    <a:ext uri="{9D8B030D-6E8A-4147-A177-3AD203B41FA5}">
                      <a16:colId xmlns:a16="http://schemas.microsoft.com/office/drawing/2014/main" val="1712480633"/>
                    </a:ext>
                  </a:extLst>
                </a:gridCol>
                <a:gridCol w="1320800">
                  <a:extLst>
                    <a:ext uri="{9D8B030D-6E8A-4147-A177-3AD203B41FA5}">
                      <a16:colId xmlns:a16="http://schemas.microsoft.com/office/drawing/2014/main" val="2066439662"/>
                    </a:ext>
                  </a:extLst>
                </a:gridCol>
                <a:gridCol w="1706880">
                  <a:extLst>
                    <a:ext uri="{9D8B030D-6E8A-4147-A177-3AD203B41FA5}">
                      <a16:colId xmlns:a16="http://schemas.microsoft.com/office/drawing/2014/main" val="2230725312"/>
                    </a:ext>
                  </a:extLst>
                </a:gridCol>
                <a:gridCol w="1422400">
                  <a:extLst>
                    <a:ext uri="{9D8B030D-6E8A-4147-A177-3AD203B41FA5}">
                      <a16:colId xmlns:a16="http://schemas.microsoft.com/office/drawing/2014/main" val="413928441"/>
                    </a:ext>
                  </a:extLst>
                </a:gridCol>
                <a:gridCol w="1117600">
                  <a:extLst>
                    <a:ext uri="{9D8B030D-6E8A-4147-A177-3AD203B41FA5}">
                      <a16:colId xmlns:a16="http://schemas.microsoft.com/office/drawing/2014/main" val="881175282"/>
                    </a:ext>
                  </a:extLst>
                </a:gridCol>
                <a:gridCol w="1219200">
                  <a:extLst>
                    <a:ext uri="{9D8B030D-6E8A-4147-A177-3AD203B41FA5}">
                      <a16:colId xmlns:a16="http://schemas.microsoft.com/office/drawing/2014/main" val="475643923"/>
                    </a:ext>
                  </a:extLst>
                </a:gridCol>
                <a:gridCol w="1412240">
                  <a:extLst>
                    <a:ext uri="{9D8B030D-6E8A-4147-A177-3AD203B41FA5}">
                      <a16:colId xmlns:a16="http://schemas.microsoft.com/office/drawing/2014/main" val="393231430"/>
                    </a:ext>
                  </a:extLst>
                </a:gridCol>
                <a:gridCol w="111760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 (EVI, Dec to June)</a:t>
                      </a:r>
                    </a:p>
                  </a:txBody>
                  <a:tcPr/>
                </a:tc>
                <a:tc>
                  <a:txBody>
                    <a:bodyPr/>
                    <a:lstStyle/>
                    <a:p>
                      <a:r>
                        <a:rPr lang="en-US" b="0" dirty="0"/>
                        <a:t>80.7</a:t>
                      </a:r>
                    </a:p>
                  </a:txBody>
                  <a:tcPr/>
                </a:tc>
                <a:tc>
                  <a:txBody>
                    <a:bodyPr/>
                    <a:lstStyle/>
                    <a:p>
                      <a:r>
                        <a:rPr lang="en-US" b="0" dirty="0"/>
                        <a:t>0.57</a:t>
                      </a:r>
                    </a:p>
                  </a:txBody>
                  <a:tcPr/>
                </a:tc>
                <a:tc>
                  <a:txBody>
                    <a:bodyPr/>
                    <a:lstStyle/>
                    <a:p>
                      <a:r>
                        <a:rPr lang="en-US" b="0" dirty="0"/>
                        <a:t>0.84</a:t>
                      </a:r>
                    </a:p>
                  </a:txBody>
                  <a:tcPr/>
                </a:tc>
                <a:tc>
                  <a:txBody>
                    <a:bodyPr/>
                    <a:lstStyle/>
                    <a:p>
                      <a:r>
                        <a:rPr lang="en-US" b="0" dirty="0"/>
                        <a:t>0.48</a:t>
                      </a:r>
                    </a:p>
                  </a:txBody>
                  <a:tcPr/>
                </a:tc>
                <a:tc>
                  <a:txBody>
                    <a:bodyPr/>
                    <a:lstStyle/>
                    <a:p>
                      <a:r>
                        <a:rPr lang="en-US" b="0" dirty="0"/>
                        <a:t>0.31</a:t>
                      </a:r>
                    </a:p>
                  </a:txBody>
                  <a:tcPr/>
                </a:tc>
                <a:tc>
                  <a:txBody>
                    <a:bodyPr/>
                    <a:lstStyle/>
                    <a:p>
                      <a:r>
                        <a:rPr lang="en-US" b="0" dirty="0"/>
                        <a:t>0.93</a:t>
                      </a:r>
                    </a:p>
                  </a:txBody>
                  <a:tcPr/>
                </a:tc>
                <a:tc>
                  <a:txBody>
                    <a:bodyPr/>
                    <a:lstStyle/>
                    <a:p>
                      <a:r>
                        <a:rPr lang="en-US" b="0" dirty="0"/>
                        <a:t>0.37</a:t>
                      </a:r>
                    </a:p>
                  </a:txBody>
                  <a:tcPr/>
                </a:tc>
                <a:extLst>
                  <a:ext uri="{0D108BD9-81ED-4DB2-BD59-A6C34878D82A}">
                    <a16:rowId xmlns:a16="http://schemas.microsoft.com/office/drawing/2014/main" val="2861923244"/>
                  </a:ext>
                </a:extLst>
              </a:tr>
              <a:tr h="370840">
                <a:tc>
                  <a:txBody>
                    <a:bodyPr/>
                    <a:lstStyle/>
                    <a:p>
                      <a:r>
                        <a:rPr lang="en-US" b="1" dirty="0"/>
                        <a:t>7 (phenology)</a:t>
                      </a:r>
                    </a:p>
                  </a:txBody>
                  <a:tcPr/>
                </a:tc>
                <a:tc>
                  <a:txBody>
                    <a:bodyPr/>
                    <a:lstStyle/>
                    <a:p>
                      <a:r>
                        <a:rPr lang="en-US" sz="1800" b="0" dirty="0">
                          <a:latin typeface="+mn-lt"/>
                        </a:rPr>
                        <a:t>81.9</a:t>
                      </a:r>
                    </a:p>
                  </a:txBody>
                  <a:tcPr/>
                </a:tc>
                <a:tc>
                  <a:txBody>
                    <a:bodyPr/>
                    <a:lstStyle/>
                    <a:p>
                      <a:r>
                        <a:rPr lang="en-US" sz="1800" b="0" dirty="0">
                          <a:latin typeface="+mn-lt"/>
                        </a:rPr>
                        <a:t>0.63</a:t>
                      </a:r>
                    </a:p>
                  </a:txBody>
                  <a:tcPr/>
                </a:tc>
                <a:tc>
                  <a:txBody>
                    <a:bodyPr/>
                    <a:lstStyle/>
                    <a:p>
                      <a:r>
                        <a:rPr lang="en-US" sz="1800" b="0" dirty="0">
                          <a:latin typeface="+mn-lt"/>
                        </a:rPr>
                        <a:t>0.85</a:t>
                      </a:r>
                    </a:p>
                  </a:txBody>
                  <a:tcPr/>
                </a:tc>
                <a:tc>
                  <a:txBody>
                    <a:bodyPr/>
                    <a:lstStyle/>
                    <a:p>
                      <a:r>
                        <a:rPr lang="en-US" sz="1800" b="0" dirty="0">
                          <a:latin typeface="+mn-lt"/>
                        </a:rPr>
                        <a:t>0.58</a:t>
                      </a:r>
                    </a:p>
                  </a:txBody>
                  <a:tcPr/>
                </a:tc>
                <a:tc>
                  <a:txBody>
                    <a:bodyPr/>
                    <a:lstStyle/>
                    <a:p>
                      <a:r>
                        <a:rPr lang="en-US" sz="1800" b="0" dirty="0">
                          <a:latin typeface="+mn-lt"/>
                        </a:rPr>
                        <a:t>0.36</a:t>
                      </a:r>
                    </a:p>
                  </a:txBody>
                  <a:tcPr/>
                </a:tc>
                <a:tc>
                  <a:txBody>
                    <a:bodyPr/>
                    <a:lstStyle/>
                    <a:p>
                      <a:r>
                        <a:rPr lang="en-US" sz="1800" b="0" dirty="0">
                          <a:latin typeface="+mn-lt"/>
                        </a:rPr>
                        <a:t>0.94</a:t>
                      </a:r>
                    </a:p>
                  </a:txBody>
                  <a:tcPr/>
                </a:tc>
                <a:tc>
                  <a:txBody>
                    <a:bodyPr/>
                    <a:lstStyle/>
                    <a:p>
                      <a:r>
                        <a:rPr lang="en-US" sz="1800" b="0" dirty="0">
                          <a:latin typeface="+mn-lt"/>
                        </a:rPr>
                        <a:t>0.42</a:t>
                      </a:r>
                    </a:p>
                  </a:txBody>
                  <a:tcPr/>
                </a:tc>
                <a:extLst>
                  <a:ext uri="{0D108BD9-81ED-4DB2-BD59-A6C34878D82A}">
                    <a16:rowId xmlns:a16="http://schemas.microsoft.com/office/drawing/2014/main" val="1736717676"/>
                  </a:ext>
                </a:extLst>
              </a:tr>
              <a:tr h="370840">
                <a:tc>
                  <a:txBody>
                    <a:bodyPr/>
                    <a:lstStyle/>
                    <a:p>
                      <a:r>
                        <a:rPr lang="en-US" b="1" dirty="0"/>
                        <a:t>10 (</a:t>
                      </a:r>
                      <a:r>
                        <a:rPr lang="en-US" b="1" dirty="0" err="1"/>
                        <a:t>phenospectral</a:t>
                      </a:r>
                      <a:r>
                        <a:rPr lang="en-US" b="1" dirty="0"/>
                        <a:t> with CART classifier)</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1505042998"/>
                  </a:ext>
                </a:extLst>
              </a:tr>
              <a:tr h="370840">
                <a:tc>
                  <a:txBody>
                    <a:bodyPr/>
                    <a:lstStyle/>
                    <a:p>
                      <a:r>
                        <a:rPr lang="en-US" b="1" dirty="0"/>
                        <a:t>11 (</a:t>
                      </a:r>
                      <a:r>
                        <a:rPr lang="en-US" b="1" dirty="0" err="1"/>
                        <a:t>phenospectral</a:t>
                      </a:r>
                      <a:r>
                        <a:rPr lang="en-US" b="1" dirty="0"/>
                        <a:t> with random forest classifier)</a:t>
                      </a:r>
                    </a:p>
                  </a:txBody>
                  <a:tcPr/>
                </a:tc>
                <a:tc>
                  <a:txBody>
                    <a:bodyPr/>
                    <a:lstStyle/>
                    <a:p>
                      <a:r>
                        <a:rPr lang="en-US" b="0" dirty="0"/>
                        <a:t>81.9</a:t>
                      </a:r>
                    </a:p>
                  </a:txBody>
                  <a:tcPr/>
                </a:tc>
                <a:tc>
                  <a:txBody>
                    <a:bodyPr/>
                    <a:lstStyle/>
                    <a:p>
                      <a:r>
                        <a:rPr lang="en-US" b="0" dirty="0"/>
                        <a:t>0.67</a:t>
                      </a:r>
                    </a:p>
                  </a:txBody>
                  <a:tcPr/>
                </a:tc>
                <a:tc>
                  <a:txBody>
                    <a:bodyPr/>
                    <a:lstStyle/>
                    <a:p>
                      <a:r>
                        <a:rPr lang="en-US" b="0" dirty="0"/>
                        <a:t>0.84</a:t>
                      </a:r>
                    </a:p>
                  </a:txBody>
                  <a:tcPr/>
                </a:tc>
                <a:tc>
                  <a:txBody>
                    <a:bodyPr/>
                    <a:lstStyle/>
                    <a:p>
                      <a:r>
                        <a:rPr lang="en-US" b="0" dirty="0"/>
                        <a:t>0.68</a:t>
                      </a:r>
                    </a:p>
                  </a:txBody>
                  <a:tcPr/>
                </a:tc>
                <a:tc>
                  <a:txBody>
                    <a:bodyPr/>
                    <a:lstStyle/>
                    <a:p>
                      <a:r>
                        <a:rPr lang="en-US" b="0" dirty="0"/>
                        <a:t>0.27</a:t>
                      </a:r>
                    </a:p>
                  </a:txBody>
                  <a:tcPr/>
                </a:tc>
                <a:tc>
                  <a:txBody>
                    <a:bodyPr/>
                    <a:lstStyle/>
                    <a:p>
                      <a:r>
                        <a:rPr lang="en-US" b="0" dirty="0"/>
                        <a:t>0.96</a:t>
                      </a:r>
                    </a:p>
                  </a:txBody>
                  <a:tcPr/>
                </a:tc>
                <a:tc>
                  <a:txBody>
                    <a:bodyPr/>
                    <a:lstStyle/>
                    <a:p>
                      <a:r>
                        <a:rPr lang="en-US" b="0" dirty="0"/>
                        <a:t>0.35</a:t>
                      </a:r>
                    </a:p>
                  </a:txBody>
                  <a:tcPr/>
                </a:tc>
                <a:extLst>
                  <a:ext uri="{0D108BD9-81ED-4DB2-BD59-A6C34878D82A}">
                    <a16:rowId xmlns:a16="http://schemas.microsoft.com/office/drawing/2014/main" val="1697248088"/>
                  </a:ext>
                </a:extLst>
              </a:tr>
            </a:tbl>
          </a:graphicData>
        </a:graphic>
      </p:graphicFrame>
      <p:sp>
        <p:nvSpPr>
          <p:cNvPr id="4" name="Rectangle 3">
            <a:extLst>
              <a:ext uri="{FF2B5EF4-FFF2-40B4-BE49-F238E27FC236}">
                <a16:creationId xmlns:a16="http://schemas.microsoft.com/office/drawing/2014/main" id="{9615598D-ABAA-4729-87AC-DFFAC26E1490}"/>
              </a:ext>
            </a:extLst>
          </p:cNvPr>
          <p:cNvSpPr/>
          <p:nvPr/>
        </p:nvSpPr>
        <p:spPr>
          <a:xfrm>
            <a:off x="211510" y="807812"/>
            <a:ext cx="1233054" cy="369332"/>
          </a:xfrm>
          <a:prstGeom prst="rect">
            <a:avLst/>
          </a:prstGeom>
        </p:spPr>
        <p:txBody>
          <a:bodyPr wrap="square">
            <a:spAutoFit/>
          </a:bodyPr>
          <a:lstStyle/>
          <a:p>
            <a:r>
              <a:rPr lang="en-US" b="1" dirty="0"/>
              <a:t>mean</a:t>
            </a:r>
            <a:endParaRPr lang="en-US" dirty="0"/>
          </a:p>
        </p:txBody>
      </p:sp>
      <p:graphicFrame>
        <p:nvGraphicFramePr>
          <p:cNvPr id="5" name="Table 4">
            <a:extLst>
              <a:ext uri="{FF2B5EF4-FFF2-40B4-BE49-F238E27FC236}">
                <a16:creationId xmlns:a16="http://schemas.microsoft.com/office/drawing/2014/main" id="{DF7FB790-9734-49F3-B943-0605843CAD9E}"/>
              </a:ext>
            </a:extLst>
          </p:cNvPr>
          <p:cNvGraphicFramePr>
            <a:graphicFrameLocks noGrp="1"/>
          </p:cNvGraphicFramePr>
          <p:nvPr>
            <p:extLst>
              <p:ext uri="{D42A27DB-BD31-4B8C-83A1-F6EECF244321}">
                <p14:modId xmlns:p14="http://schemas.microsoft.com/office/powerpoint/2010/main" val="13920345"/>
              </p:ext>
            </p:extLst>
          </p:nvPr>
        </p:nvGraphicFramePr>
        <p:xfrm>
          <a:off x="211510" y="4073865"/>
          <a:ext cx="11927840" cy="2387600"/>
        </p:xfrm>
        <a:graphic>
          <a:graphicData uri="http://schemas.openxmlformats.org/drawingml/2006/table">
            <a:tbl>
              <a:tblPr firstRow="1" bandRow="1">
                <a:tableStyleId>{5C22544A-7EE6-4342-B048-85BDC9FD1C3A}</a:tableStyleId>
              </a:tblPr>
              <a:tblGrid>
                <a:gridCol w="2722880">
                  <a:extLst>
                    <a:ext uri="{9D8B030D-6E8A-4147-A177-3AD203B41FA5}">
                      <a16:colId xmlns:a16="http://schemas.microsoft.com/office/drawing/2014/main" val="1712480633"/>
                    </a:ext>
                  </a:extLst>
                </a:gridCol>
                <a:gridCol w="1696720">
                  <a:extLst>
                    <a:ext uri="{9D8B030D-6E8A-4147-A177-3AD203B41FA5}">
                      <a16:colId xmlns:a16="http://schemas.microsoft.com/office/drawing/2014/main" val="2066439662"/>
                    </a:ext>
                  </a:extLst>
                </a:gridCol>
                <a:gridCol w="1422400">
                  <a:extLst>
                    <a:ext uri="{9D8B030D-6E8A-4147-A177-3AD203B41FA5}">
                      <a16:colId xmlns:a16="http://schemas.microsoft.com/office/drawing/2014/main" val="2230725312"/>
                    </a:ext>
                  </a:extLst>
                </a:gridCol>
                <a:gridCol w="1300480">
                  <a:extLst>
                    <a:ext uri="{9D8B030D-6E8A-4147-A177-3AD203B41FA5}">
                      <a16:colId xmlns:a16="http://schemas.microsoft.com/office/drawing/2014/main" val="413928441"/>
                    </a:ext>
                  </a:extLst>
                </a:gridCol>
                <a:gridCol w="1066800">
                  <a:extLst>
                    <a:ext uri="{9D8B030D-6E8A-4147-A177-3AD203B41FA5}">
                      <a16:colId xmlns:a16="http://schemas.microsoft.com/office/drawing/2014/main" val="881175282"/>
                    </a:ext>
                  </a:extLst>
                </a:gridCol>
                <a:gridCol w="1310640">
                  <a:extLst>
                    <a:ext uri="{9D8B030D-6E8A-4147-A177-3AD203B41FA5}">
                      <a16:colId xmlns:a16="http://schemas.microsoft.com/office/drawing/2014/main" val="475643923"/>
                    </a:ext>
                  </a:extLst>
                </a:gridCol>
                <a:gridCol w="1402080">
                  <a:extLst>
                    <a:ext uri="{9D8B030D-6E8A-4147-A177-3AD203B41FA5}">
                      <a16:colId xmlns:a16="http://schemas.microsoft.com/office/drawing/2014/main" val="393231430"/>
                    </a:ext>
                  </a:extLst>
                </a:gridCol>
                <a:gridCol w="100584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 (EVI, Dec to June)</a:t>
                      </a:r>
                    </a:p>
                  </a:txBody>
                  <a:tcPr/>
                </a:tc>
                <a:tc>
                  <a:txBody>
                    <a:bodyPr/>
                    <a:lstStyle/>
                    <a:p>
                      <a:r>
                        <a:rPr lang="en-US" b="0" dirty="0"/>
                        <a:t>0.82</a:t>
                      </a:r>
                    </a:p>
                  </a:txBody>
                  <a:tcPr/>
                </a:tc>
                <a:tc>
                  <a:txBody>
                    <a:bodyPr/>
                    <a:lstStyle/>
                    <a:p>
                      <a:r>
                        <a:rPr lang="en-US" b="0" dirty="0"/>
                        <a:t>0.05</a:t>
                      </a:r>
                    </a:p>
                  </a:txBody>
                  <a:tcPr/>
                </a:tc>
                <a:tc>
                  <a:txBody>
                    <a:bodyPr/>
                    <a:lstStyle/>
                    <a:p>
                      <a:r>
                        <a:rPr lang="en-US" b="0" dirty="0"/>
                        <a:t>0.01</a:t>
                      </a:r>
                    </a:p>
                  </a:txBody>
                  <a:tcPr/>
                </a:tc>
                <a:tc>
                  <a:txBody>
                    <a:bodyPr/>
                    <a:lstStyle/>
                    <a:p>
                      <a:r>
                        <a:rPr lang="en-US" b="0" dirty="0"/>
                        <a:t>0.05</a:t>
                      </a:r>
                    </a:p>
                  </a:txBody>
                  <a:tcPr/>
                </a:tc>
                <a:tc>
                  <a:txBody>
                    <a:bodyPr/>
                    <a:lstStyle/>
                    <a:p>
                      <a:r>
                        <a:rPr lang="en-US" b="0" dirty="0"/>
                        <a:t>0.03</a:t>
                      </a:r>
                    </a:p>
                  </a:txBody>
                  <a:tcPr/>
                </a:tc>
                <a:tc>
                  <a:txBody>
                    <a:bodyPr/>
                    <a:lstStyle/>
                    <a:p>
                      <a:r>
                        <a:rPr lang="en-US" b="0" dirty="0"/>
                        <a:t>0.01</a:t>
                      </a:r>
                    </a:p>
                  </a:txBody>
                  <a:tcPr/>
                </a:tc>
                <a:tc>
                  <a:txBody>
                    <a:bodyPr/>
                    <a:lstStyle/>
                    <a:p>
                      <a:r>
                        <a:rPr lang="en-US" b="0" dirty="0"/>
                        <a:t>0.06</a:t>
                      </a:r>
                    </a:p>
                  </a:txBody>
                  <a:tcPr/>
                </a:tc>
                <a:extLst>
                  <a:ext uri="{0D108BD9-81ED-4DB2-BD59-A6C34878D82A}">
                    <a16:rowId xmlns:a16="http://schemas.microsoft.com/office/drawing/2014/main" val="2911320003"/>
                  </a:ext>
                </a:extLst>
              </a:tr>
              <a:tr h="370840">
                <a:tc>
                  <a:txBody>
                    <a:bodyPr/>
                    <a:lstStyle/>
                    <a:p>
                      <a:r>
                        <a:rPr lang="en-US" b="1" dirty="0"/>
                        <a:t>7 (phenology)</a:t>
                      </a:r>
                    </a:p>
                  </a:txBody>
                  <a:tcPr/>
                </a:tc>
                <a:tc>
                  <a:txBody>
                    <a:bodyPr/>
                    <a:lstStyle/>
                    <a:p>
                      <a:r>
                        <a:rPr lang="en-US" sz="1800" b="0" dirty="0">
                          <a:latin typeface="+mn-lt"/>
                        </a:rPr>
                        <a:t>1.0</a:t>
                      </a:r>
                    </a:p>
                  </a:txBody>
                  <a:tcPr/>
                </a:tc>
                <a:tc>
                  <a:txBody>
                    <a:bodyPr/>
                    <a:lstStyle/>
                    <a:p>
                      <a:r>
                        <a:rPr lang="en-US" sz="1800" b="0" dirty="0">
                          <a:latin typeface="+mn-lt"/>
                        </a:rPr>
                        <a:t>0.05</a:t>
                      </a:r>
                    </a:p>
                  </a:txBody>
                  <a:tcPr/>
                </a:tc>
                <a:tc>
                  <a:txBody>
                    <a:bodyPr/>
                    <a:lstStyle/>
                    <a:p>
                      <a:r>
                        <a:rPr lang="en-US" sz="1800" b="0" dirty="0">
                          <a:latin typeface="+mn-lt"/>
                        </a:rPr>
                        <a:t>0.01</a:t>
                      </a:r>
                    </a:p>
                  </a:txBody>
                  <a:tcPr/>
                </a:tc>
                <a:tc>
                  <a:txBody>
                    <a:bodyPr/>
                    <a:lstStyle/>
                    <a:p>
                      <a:r>
                        <a:rPr lang="en-US" sz="1800" b="0" dirty="0">
                          <a:latin typeface="+mn-lt"/>
                        </a:rPr>
                        <a:t>0.04</a:t>
                      </a:r>
                    </a:p>
                  </a:txBody>
                  <a:tcPr/>
                </a:tc>
                <a:tc>
                  <a:txBody>
                    <a:bodyPr/>
                    <a:lstStyle/>
                    <a:p>
                      <a:r>
                        <a:rPr lang="en-US" sz="1800" b="0" dirty="0">
                          <a:latin typeface="+mn-lt"/>
                        </a:rPr>
                        <a:t>0.06</a:t>
                      </a:r>
                    </a:p>
                  </a:txBody>
                  <a:tcPr/>
                </a:tc>
                <a:tc>
                  <a:txBody>
                    <a:bodyPr/>
                    <a:lstStyle/>
                    <a:p>
                      <a:r>
                        <a:rPr lang="en-US" sz="1800" b="0" dirty="0">
                          <a:latin typeface="+mn-lt"/>
                        </a:rPr>
                        <a:t>0.01</a:t>
                      </a:r>
                    </a:p>
                  </a:txBody>
                  <a:tcPr/>
                </a:tc>
                <a:tc>
                  <a:txBody>
                    <a:bodyPr/>
                    <a:lstStyle/>
                    <a:p>
                      <a:r>
                        <a:rPr lang="en-US" sz="1800" b="0" dirty="0">
                          <a:latin typeface="+mn-lt"/>
                        </a:rPr>
                        <a:t>0.03</a:t>
                      </a:r>
                    </a:p>
                  </a:txBody>
                  <a:tcPr/>
                </a:tc>
                <a:extLst>
                  <a:ext uri="{0D108BD9-81ED-4DB2-BD59-A6C34878D82A}">
                    <a16:rowId xmlns:a16="http://schemas.microsoft.com/office/drawing/2014/main" val="4220679248"/>
                  </a:ext>
                </a:extLst>
              </a:tr>
              <a:tr h="370840">
                <a:tc>
                  <a:txBody>
                    <a:bodyPr/>
                    <a:lstStyle/>
                    <a:p>
                      <a:r>
                        <a:rPr lang="en-US" b="1" dirty="0"/>
                        <a:t>10 (</a:t>
                      </a:r>
                      <a:r>
                        <a:rPr lang="en-US" b="1" dirty="0" err="1"/>
                        <a:t>phenospectral</a:t>
                      </a:r>
                      <a:r>
                        <a:rPr lang="en-US" b="1" dirty="0"/>
                        <a:t> with CART classifier)</a:t>
                      </a:r>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378462568"/>
                  </a:ext>
                </a:extLst>
              </a:tr>
              <a:tr h="370840">
                <a:tc>
                  <a:txBody>
                    <a:bodyPr/>
                    <a:lstStyle/>
                    <a:p>
                      <a:r>
                        <a:rPr lang="en-US" b="1" dirty="0"/>
                        <a:t>11 (</a:t>
                      </a:r>
                      <a:r>
                        <a:rPr lang="en-US" b="1" dirty="0" err="1"/>
                        <a:t>phenospectral</a:t>
                      </a:r>
                      <a:r>
                        <a:rPr lang="en-US" b="1" dirty="0"/>
                        <a:t> with random forest classifier)</a:t>
                      </a:r>
                    </a:p>
                  </a:txBody>
                  <a:tcPr/>
                </a:tc>
                <a:tc>
                  <a:txBody>
                    <a:bodyPr/>
                    <a:lstStyle/>
                    <a:p>
                      <a:r>
                        <a:rPr lang="en-US" b="0" dirty="0"/>
                        <a:t>0.62</a:t>
                      </a:r>
                    </a:p>
                  </a:txBody>
                  <a:tcPr/>
                </a:tc>
                <a:tc>
                  <a:txBody>
                    <a:bodyPr/>
                    <a:lstStyle/>
                    <a:p>
                      <a:r>
                        <a:rPr lang="en-US" b="0" dirty="0"/>
                        <a:t>0.04</a:t>
                      </a:r>
                    </a:p>
                  </a:txBody>
                  <a:tcPr/>
                </a:tc>
                <a:tc>
                  <a:txBody>
                    <a:bodyPr/>
                    <a:lstStyle/>
                    <a:p>
                      <a:r>
                        <a:rPr lang="en-US" b="0" dirty="0"/>
                        <a:t>0.01</a:t>
                      </a:r>
                    </a:p>
                  </a:txBody>
                  <a:tcPr/>
                </a:tc>
                <a:tc>
                  <a:txBody>
                    <a:bodyPr/>
                    <a:lstStyle/>
                    <a:p>
                      <a:r>
                        <a:rPr lang="en-US" b="0" dirty="0"/>
                        <a:t>0.1</a:t>
                      </a:r>
                    </a:p>
                  </a:txBody>
                  <a:tcPr/>
                </a:tc>
                <a:tc>
                  <a:txBody>
                    <a:bodyPr/>
                    <a:lstStyle/>
                    <a:p>
                      <a:r>
                        <a:rPr lang="en-US" b="0" dirty="0"/>
                        <a:t>0.01</a:t>
                      </a:r>
                    </a:p>
                  </a:txBody>
                  <a:tcPr/>
                </a:tc>
                <a:tc>
                  <a:txBody>
                    <a:bodyPr/>
                    <a:lstStyle/>
                    <a:p>
                      <a:r>
                        <a:rPr lang="en-US" b="0" dirty="0"/>
                        <a:t>0.004</a:t>
                      </a:r>
                    </a:p>
                  </a:txBody>
                  <a:tcPr/>
                </a:tc>
                <a:tc>
                  <a:txBody>
                    <a:bodyPr/>
                    <a:lstStyle/>
                    <a:p>
                      <a:r>
                        <a:rPr lang="en-US" b="0" dirty="0"/>
                        <a:t>0.03</a:t>
                      </a:r>
                    </a:p>
                  </a:txBody>
                  <a:tcPr/>
                </a:tc>
                <a:extLst>
                  <a:ext uri="{0D108BD9-81ED-4DB2-BD59-A6C34878D82A}">
                    <a16:rowId xmlns:a16="http://schemas.microsoft.com/office/drawing/2014/main" val="3502488442"/>
                  </a:ext>
                </a:extLst>
              </a:tr>
            </a:tbl>
          </a:graphicData>
        </a:graphic>
      </p:graphicFrame>
      <p:sp>
        <p:nvSpPr>
          <p:cNvPr id="6" name="Rectangle 5">
            <a:extLst>
              <a:ext uri="{FF2B5EF4-FFF2-40B4-BE49-F238E27FC236}">
                <a16:creationId xmlns:a16="http://schemas.microsoft.com/office/drawing/2014/main" id="{62A2CD05-48AC-49E4-B544-D04BECC11ADC}"/>
              </a:ext>
            </a:extLst>
          </p:cNvPr>
          <p:cNvSpPr/>
          <p:nvPr/>
        </p:nvSpPr>
        <p:spPr>
          <a:xfrm>
            <a:off x="211510" y="3704533"/>
            <a:ext cx="1233054" cy="369332"/>
          </a:xfrm>
          <a:prstGeom prst="rect">
            <a:avLst/>
          </a:prstGeom>
        </p:spPr>
        <p:txBody>
          <a:bodyPr wrap="square">
            <a:spAutoFit/>
          </a:bodyPr>
          <a:lstStyle/>
          <a:p>
            <a:r>
              <a:rPr lang="en-US" b="1" dirty="0" err="1"/>
              <a:t>stdev</a:t>
            </a:r>
            <a:endParaRPr lang="en-US" dirty="0"/>
          </a:p>
        </p:txBody>
      </p:sp>
      <p:sp>
        <p:nvSpPr>
          <p:cNvPr id="7" name="Rectangle 6">
            <a:extLst>
              <a:ext uri="{FF2B5EF4-FFF2-40B4-BE49-F238E27FC236}">
                <a16:creationId xmlns:a16="http://schemas.microsoft.com/office/drawing/2014/main" id="{3E31890A-F9AA-4FB3-890B-998F2F9B8DF4}"/>
              </a:ext>
            </a:extLst>
          </p:cNvPr>
          <p:cNvSpPr/>
          <p:nvPr/>
        </p:nvSpPr>
        <p:spPr>
          <a:xfrm>
            <a:off x="4302760" y="6461465"/>
            <a:ext cx="3586480" cy="338554"/>
          </a:xfrm>
          <a:prstGeom prst="rect">
            <a:avLst/>
          </a:prstGeom>
        </p:spPr>
        <p:txBody>
          <a:bodyPr wrap="square">
            <a:spAutoFit/>
          </a:bodyPr>
          <a:lstStyle/>
          <a:p>
            <a:r>
              <a:rPr lang="en-US" sz="1600" dirty="0"/>
              <a:t>TAKEAWAY: </a:t>
            </a:r>
            <a:r>
              <a:rPr lang="en-US" sz="1600" dirty="0" err="1"/>
              <a:t>soymap</a:t>
            </a:r>
            <a:r>
              <a:rPr lang="en-US" sz="1600" dirty="0"/>
              <a:t> 10 is the best option</a:t>
            </a:r>
          </a:p>
        </p:txBody>
      </p:sp>
    </p:spTree>
    <p:extLst>
      <p:ext uri="{BB962C8B-B14F-4D97-AF65-F5344CB8AC3E}">
        <p14:creationId xmlns:p14="http://schemas.microsoft.com/office/powerpoint/2010/main" val="1054922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4630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1227774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2799588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68142F-3E02-4E02-B7A6-DB1806425A07}"/>
              </a:ext>
            </a:extLst>
          </p:cNvPr>
          <p:cNvSpPr txBox="1"/>
          <p:nvPr/>
        </p:nvSpPr>
        <p:spPr>
          <a:xfrm>
            <a:off x="4866304" y="2511521"/>
            <a:ext cx="2541145" cy="461665"/>
          </a:xfrm>
          <a:prstGeom prst="rect">
            <a:avLst/>
          </a:prstGeom>
          <a:noFill/>
        </p:spPr>
        <p:txBody>
          <a:bodyPr wrap="none" rtlCol="0">
            <a:spAutoFit/>
          </a:bodyPr>
          <a:lstStyle/>
          <a:p>
            <a:r>
              <a:rPr lang="en-US" sz="2400" dirty="0" err="1"/>
              <a:t>Soymap</a:t>
            </a:r>
            <a:r>
              <a:rPr lang="en-US" sz="2400" dirty="0"/>
              <a:t> accuracies</a:t>
            </a:r>
          </a:p>
        </p:txBody>
      </p:sp>
    </p:spTree>
    <p:extLst>
      <p:ext uri="{BB962C8B-B14F-4D97-AF65-F5344CB8AC3E}">
        <p14:creationId xmlns:p14="http://schemas.microsoft.com/office/powerpoint/2010/main" val="35500680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584775"/>
          </a:xfrm>
          <a:prstGeom prst="rect">
            <a:avLst/>
          </a:prstGeom>
          <a:noFill/>
        </p:spPr>
        <p:txBody>
          <a:bodyPr wrap="square" rtlCol="0">
            <a:spAutoFit/>
          </a:bodyPr>
          <a:lstStyle/>
          <a:p>
            <a:r>
              <a:rPr lang="en-US" sz="1600" b="1" dirty="0" err="1"/>
              <a:t>Soymaps</a:t>
            </a:r>
            <a:endParaRPr lang="en-US" sz="1600" b="1" dirty="0"/>
          </a:p>
          <a:p>
            <a:pPr marL="285750" indent="-285750">
              <a:buFont typeface="Arial" panose="020B0604020202020204" pitchFamily="34" charset="0"/>
              <a:buChar char="•"/>
            </a:pPr>
            <a:r>
              <a:rPr lang="en-US" sz="1600" dirty="0"/>
              <a:t>The accuracies below are using the default seed and accuracy was calculated for all years, lumped</a:t>
            </a:r>
          </a:p>
        </p:txBody>
      </p:sp>
      <p:graphicFrame>
        <p:nvGraphicFramePr>
          <p:cNvPr id="6" name="Table 5">
            <a:extLst>
              <a:ext uri="{FF2B5EF4-FFF2-40B4-BE49-F238E27FC236}">
                <a16:creationId xmlns:a16="http://schemas.microsoft.com/office/drawing/2014/main" id="{95151EBF-FD8F-409C-AE1C-6281F15266AC}"/>
              </a:ext>
            </a:extLst>
          </p:cNvPr>
          <p:cNvGraphicFramePr>
            <a:graphicFrameLocks noGrp="1"/>
          </p:cNvGraphicFramePr>
          <p:nvPr>
            <p:extLst>
              <p:ext uri="{D42A27DB-BD31-4B8C-83A1-F6EECF244321}">
                <p14:modId xmlns:p14="http://schemas.microsoft.com/office/powerpoint/2010/main" val="2369546787"/>
              </p:ext>
            </p:extLst>
          </p:nvPr>
        </p:nvGraphicFramePr>
        <p:xfrm>
          <a:off x="1304715" y="1536008"/>
          <a:ext cx="9813558" cy="3937000"/>
        </p:xfrm>
        <a:graphic>
          <a:graphicData uri="http://schemas.openxmlformats.org/drawingml/2006/table">
            <a:tbl>
              <a:tblPr firstRow="1" bandRow="1">
                <a:tableStyleId>{5C22544A-7EE6-4342-B048-85BDC9FD1C3A}</a:tableStyleId>
              </a:tblPr>
              <a:tblGrid>
                <a:gridCol w="1827598">
                  <a:extLst>
                    <a:ext uri="{9D8B030D-6E8A-4147-A177-3AD203B41FA5}">
                      <a16:colId xmlns:a16="http://schemas.microsoft.com/office/drawing/2014/main" val="2552527731"/>
                    </a:ext>
                  </a:extLst>
                </a:gridCol>
                <a:gridCol w="1011567">
                  <a:extLst>
                    <a:ext uri="{9D8B030D-6E8A-4147-A177-3AD203B41FA5}">
                      <a16:colId xmlns:a16="http://schemas.microsoft.com/office/drawing/2014/main" val="2417900359"/>
                    </a:ext>
                  </a:extLst>
                </a:gridCol>
                <a:gridCol w="1676538">
                  <a:extLst>
                    <a:ext uri="{9D8B030D-6E8A-4147-A177-3AD203B41FA5}">
                      <a16:colId xmlns:a16="http://schemas.microsoft.com/office/drawing/2014/main" val="3328468525"/>
                    </a:ext>
                  </a:extLst>
                </a:gridCol>
                <a:gridCol w="1676538">
                  <a:extLst>
                    <a:ext uri="{9D8B030D-6E8A-4147-A177-3AD203B41FA5}">
                      <a16:colId xmlns:a16="http://schemas.microsoft.com/office/drawing/2014/main" val="3360875115"/>
                    </a:ext>
                  </a:extLst>
                </a:gridCol>
                <a:gridCol w="1587122">
                  <a:extLst>
                    <a:ext uri="{9D8B030D-6E8A-4147-A177-3AD203B41FA5}">
                      <a16:colId xmlns:a16="http://schemas.microsoft.com/office/drawing/2014/main" val="249242120"/>
                    </a:ext>
                  </a:extLst>
                </a:gridCol>
                <a:gridCol w="2034195">
                  <a:extLst>
                    <a:ext uri="{9D8B030D-6E8A-4147-A177-3AD203B41FA5}">
                      <a16:colId xmlns:a16="http://schemas.microsoft.com/office/drawing/2014/main" val="863233575"/>
                    </a:ext>
                  </a:extLst>
                </a:gridCol>
              </a:tblGrid>
              <a:tr h="0">
                <a:tc>
                  <a:txBody>
                    <a:bodyPr/>
                    <a:lstStyle/>
                    <a:p>
                      <a:endParaRPr lang="en-US" sz="1400" dirty="0"/>
                    </a:p>
                  </a:txBody>
                  <a:tcPr/>
                </a:tc>
                <a:tc>
                  <a:txBody>
                    <a:bodyPr/>
                    <a:lstStyle/>
                    <a:p>
                      <a:r>
                        <a:rPr lang="en-US" sz="1400" dirty="0"/>
                        <a:t>Class</a:t>
                      </a:r>
                    </a:p>
                  </a:txBody>
                  <a:tcPr/>
                </a:tc>
                <a:tc>
                  <a:txBody>
                    <a:bodyPr/>
                    <a:lstStyle/>
                    <a:p>
                      <a:r>
                        <a:rPr lang="en-US" sz="1400" b="1" dirty="0" err="1"/>
                        <a:t>Soymap</a:t>
                      </a:r>
                      <a:r>
                        <a:rPr lang="en-US" sz="1400" b="1" dirty="0"/>
                        <a:t> 6</a:t>
                      </a:r>
                    </a:p>
                  </a:txBody>
                  <a:tcPr/>
                </a:tc>
                <a:tc>
                  <a:txBody>
                    <a:bodyPr/>
                    <a:lstStyle/>
                    <a:p>
                      <a:r>
                        <a:rPr lang="en-US" sz="1400" dirty="0" err="1"/>
                        <a:t>Soymap</a:t>
                      </a:r>
                      <a:r>
                        <a:rPr lang="en-US" sz="1400" dirty="0"/>
                        <a:t> 7</a:t>
                      </a:r>
                    </a:p>
                  </a:txBody>
                  <a:tcPr/>
                </a:tc>
                <a:tc>
                  <a:txBody>
                    <a:bodyPr/>
                    <a:lstStyle/>
                    <a:p>
                      <a:r>
                        <a:rPr lang="en-US" sz="1400" b="1" dirty="0" err="1"/>
                        <a:t>Soymap</a:t>
                      </a:r>
                      <a:r>
                        <a:rPr lang="en-US" sz="1400" b="1" dirty="0"/>
                        <a:t> 10</a:t>
                      </a:r>
                    </a:p>
                  </a:txBody>
                  <a:tcPr/>
                </a:tc>
                <a:tc>
                  <a:txBody>
                    <a:bodyPr/>
                    <a:lstStyle/>
                    <a:p>
                      <a:r>
                        <a:rPr lang="en-US" sz="1400" b="1" dirty="0" err="1"/>
                        <a:t>Soymap</a:t>
                      </a:r>
                      <a:r>
                        <a:rPr lang="en-US" sz="1400" b="1" dirty="0"/>
                        <a:t> 11</a:t>
                      </a:r>
                    </a:p>
                  </a:txBody>
                  <a:tcPr/>
                </a:tc>
                <a:extLst>
                  <a:ext uri="{0D108BD9-81ED-4DB2-BD59-A6C34878D82A}">
                    <a16:rowId xmlns:a16="http://schemas.microsoft.com/office/drawing/2014/main" val="3551605749"/>
                  </a:ext>
                </a:extLst>
              </a:tr>
              <a:tr h="370840">
                <a:tc>
                  <a:txBody>
                    <a:bodyPr/>
                    <a:lstStyle/>
                    <a:p>
                      <a:r>
                        <a:rPr lang="en-US" sz="1400" b="0" dirty="0"/>
                        <a:t>Training points</a:t>
                      </a:r>
                    </a:p>
                  </a:txBody>
                  <a:tcPr/>
                </a:tc>
                <a:tc>
                  <a:txBody>
                    <a:bodyPr/>
                    <a:lstStyle/>
                    <a:p>
                      <a:endParaRPr lang="en-US" sz="1400" b="1" dirty="0"/>
                    </a:p>
                  </a:txBody>
                  <a:tcPr/>
                </a:tc>
                <a:tc>
                  <a:txBody>
                    <a:bodyPr/>
                    <a:lstStyle/>
                    <a:p>
                      <a:r>
                        <a:rPr lang="en-US" sz="1400" b="0" dirty="0" err="1"/>
                        <a:t>Agsat</a:t>
                      </a:r>
                      <a:endParaRPr lang="en-US" sz="1400" b="0" dirty="0"/>
                    </a:p>
                  </a:txBody>
                  <a:tcPr/>
                </a:tc>
                <a:tc>
                  <a:txBody>
                    <a:bodyPr/>
                    <a:lstStyle/>
                    <a:p>
                      <a:r>
                        <a:rPr lang="en-US" sz="1400" dirty="0" err="1"/>
                        <a:t>Agsat</a:t>
                      </a:r>
                      <a:endParaRPr lang="en-US" sz="1400" dirty="0"/>
                    </a:p>
                  </a:txBody>
                  <a:tcPr/>
                </a:tc>
                <a:tc>
                  <a:txBody>
                    <a:bodyPr/>
                    <a:lstStyle/>
                    <a:p>
                      <a:r>
                        <a:rPr lang="en-US" sz="1400" b="0" dirty="0" err="1"/>
                        <a:t>Agsat</a:t>
                      </a:r>
                      <a:endParaRPr lang="en-US" sz="1400" b="0" dirty="0"/>
                    </a:p>
                  </a:txBody>
                  <a:tcPr/>
                </a:tc>
                <a:tc>
                  <a:txBody>
                    <a:bodyPr/>
                    <a:lstStyle/>
                    <a:p>
                      <a:r>
                        <a:rPr lang="en-US" sz="1400" b="0" dirty="0" err="1"/>
                        <a:t>Agsat</a:t>
                      </a:r>
                      <a:endParaRPr lang="en-US" sz="1400" b="0" dirty="0"/>
                    </a:p>
                  </a:txBody>
                  <a:tcPr/>
                </a:tc>
                <a:extLst>
                  <a:ext uri="{0D108BD9-81ED-4DB2-BD59-A6C34878D82A}">
                    <a16:rowId xmlns:a16="http://schemas.microsoft.com/office/drawing/2014/main" val="4164741306"/>
                  </a:ext>
                </a:extLst>
              </a:tr>
              <a:tr h="370840">
                <a:tc>
                  <a:txBody>
                    <a:bodyPr/>
                    <a:lstStyle/>
                    <a:p>
                      <a:r>
                        <a:rPr lang="en-US" sz="1400" b="0" dirty="0"/>
                        <a:t>Input data</a:t>
                      </a:r>
                    </a:p>
                  </a:txBody>
                  <a:tcPr/>
                </a:tc>
                <a:tc>
                  <a:txBody>
                    <a:bodyPr/>
                    <a:lstStyle/>
                    <a:p>
                      <a:endParaRPr lang="en-US" sz="1400" b="1" dirty="0"/>
                    </a:p>
                  </a:txBody>
                  <a:tcPr/>
                </a:tc>
                <a:tc>
                  <a:txBody>
                    <a:bodyPr/>
                    <a:lstStyle/>
                    <a:p>
                      <a:r>
                        <a:rPr lang="en-US" sz="1400" b="0" dirty="0"/>
                        <a:t>Aqua EVI, Dec to June</a:t>
                      </a:r>
                    </a:p>
                  </a:txBody>
                  <a:tcPr/>
                </a:tc>
                <a:tc>
                  <a:txBody>
                    <a:bodyPr/>
                    <a:lstStyle/>
                    <a:p>
                      <a:r>
                        <a:rPr lang="en-US" sz="1400" dirty="0"/>
                        <a:t>Phenology</a:t>
                      </a:r>
                    </a:p>
                  </a:txBody>
                  <a:tcPr/>
                </a:tc>
                <a:tc>
                  <a:txBody>
                    <a:bodyPr/>
                    <a:lstStyle/>
                    <a:p>
                      <a:r>
                        <a:rPr lang="en-US" sz="1400" b="0" dirty="0"/>
                        <a:t>Phenology + aqua + terra EVI, smoothed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Phenology + aqua + terra EVI, smoothed</a:t>
                      </a:r>
                    </a:p>
                    <a:p>
                      <a:endParaRPr lang="en-US" sz="1400" b="0" dirty="0"/>
                    </a:p>
                  </a:txBody>
                  <a:tcPr/>
                </a:tc>
                <a:extLst>
                  <a:ext uri="{0D108BD9-81ED-4DB2-BD59-A6C34878D82A}">
                    <a16:rowId xmlns:a16="http://schemas.microsoft.com/office/drawing/2014/main" val="28059917"/>
                  </a:ext>
                </a:extLst>
              </a:tr>
              <a:tr h="370840">
                <a:tc>
                  <a:txBody>
                    <a:bodyPr/>
                    <a:lstStyle/>
                    <a:p>
                      <a:r>
                        <a:rPr lang="en-US" sz="1400" dirty="0"/>
                        <a:t>Accuracy</a:t>
                      </a:r>
                      <a:endParaRPr lang="en-US" sz="1400" b="1" dirty="0"/>
                    </a:p>
                  </a:txBody>
                  <a:tcPr/>
                </a:tc>
                <a:tc>
                  <a:txBody>
                    <a:bodyPr/>
                    <a:lstStyle/>
                    <a:p>
                      <a:endParaRPr lang="en-US" sz="1400" b="1" dirty="0"/>
                    </a:p>
                  </a:txBody>
                  <a:tcPr/>
                </a:tc>
                <a:tc>
                  <a:txBody>
                    <a:bodyPr/>
                    <a:lstStyle/>
                    <a:p>
                      <a:r>
                        <a:rPr lang="en-US" sz="1400" b="0" dirty="0"/>
                        <a:t>79.7</a:t>
                      </a:r>
                    </a:p>
                  </a:txBody>
                  <a:tcPr/>
                </a:tc>
                <a:tc>
                  <a:txBody>
                    <a:bodyPr/>
                    <a:lstStyle/>
                    <a:p>
                      <a:r>
                        <a:rPr lang="en-US" sz="1400" dirty="0"/>
                        <a:t>81.8</a:t>
                      </a:r>
                    </a:p>
                  </a:txBody>
                  <a:tcPr/>
                </a:tc>
                <a:tc>
                  <a:txBody>
                    <a:bodyPr/>
                    <a:lstStyle/>
                    <a:p>
                      <a:r>
                        <a:rPr lang="en-US" sz="1400" b="0" dirty="0"/>
                        <a:t>82.5</a:t>
                      </a:r>
                    </a:p>
                  </a:txBody>
                  <a:tcPr/>
                </a:tc>
                <a:tc>
                  <a:txBody>
                    <a:bodyPr/>
                    <a:lstStyle/>
                    <a:p>
                      <a:r>
                        <a:rPr lang="en-US" sz="1400" b="0" dirty="0"/>
                        <a:t>82.5</a:t>
                      </a:r>
                    </a:p>
                  </a:txBody>
                  <a:tcPr/>
                </a:tc>
                <a:extLst>
                  <a:ext uri="{0D108BD9-81ED-4DB2-BD59-A6C34878D82A}">
                    <a16:rowId xmlns:a16="http://schemas.microsoft.com/office/drawing/2014/main" val="1122578368"/>
                  </a:ext>
                </a:extLst>
              </a:tr>
              <a:tr h="370840">
                <a:tc rowSpan="3">
                  <a:txBody>
                    <a:bodyPr/>
                    <a:lstStyle/>
                    <a:p>
                      <a:r>
                        <a:rPr lang="en-US" sz="1400" dirty="0"/>
                        <a:t>Consumer’s accuracy</a:t>
                      </a:r>
                      <a:endParaRPr lang="en-US" sz="1400" b="1" dirty="0"/>
                    </a:p>
                  </a:txBody>
                  <a:tcPr/>
                </a:tc>
                <a:tc>
                  <a:txBody>
                    <a:bodyPr/>
                    <a:lstStyle/>
                    <a:p>
                      <a:r>
                        <a:rPr lang="en-US" sz="1400" dirty="0"/>
                        <a:t>0</a:t>
                      </a:r>
                      <a:endParaRPr lang="en-US" sz="1400" b="1" dirty="0"/>
                    </a:p>
                  </a:txBody>
                  <a:tcPr/>
                </a:tc>
                <a:tc>
                  <a:txBody>
                    <a:bodyPr/>
                    <a:lstStyle/>
                    <a:p>
                      <a:r>
                        <a:rPr lang="en-US" sz="1400" b="0" dirty="0"/>
                        <a:t>0.51</a:t>
                      </a:r>
                    </a:p>
                  </a:txBody>
                  <a:tcPr/>
                </a:tc>
                <a:tc>
                  <a:txBody>
                    <a:bodyPr/>
                    <a:lstStyle/>
                    <a:p>
                      <a:r>
                        <a:rPr lang="en-US" sz="1400" dirty="0"/>
                        <a:t>0.58</a:t>
                      </a:r>
                    </a:p>
                  </a:txBody>
                  <a:tcPr/>
                </a:tc>
                <a:tc>
                  <a:txBody>
                    <a:bodyPr/>
                    <a:lstStyle/>
                    <a:p>
                      <a:r>
                        <a:rPr lang="en-US" sz="1400" b="0" dirty="0"/>
                        <a:t>0.59</a:t>
                      </a:r>
                    </a:p>
                  </a:txBody>
                  <a:tcPr/>
                </a:tc>
                <a:tc>
                  <a:txBody>
                    <a:bodyPr/>
                    <a:lstStyle/>
                    <a:p>
                      <a:r>
                        <a:rPr lang="en-US" sz="1400" b="0" dirty="0"/>
                        <a:t>0.67</a:t>
                      </a:r>
                    </a:p>
                  </a:txBody>
                  <a:tcPr/>
                </a:tc>
                <a:extLst>
                  <a:ext uri="{0D108BD9-81ED-4DB2-BD59-A6C34878D82A}">
                    <a16:rowId xmlns:a16="http://schemas.microsoft.com/office/drawing/2014/main" val="3491684870"/>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0.84</a:t>
                      </a:r>
                    </a:p>
                  </a:txBody>
                  <a:tcPr/>
                </a:tc>
                <a:tc>
                  <a:txBody>
                    <a:bodyPr/>
                    <a:lstStyle/>
                    <a:p>
                      <a:r>
                        <a:rPr lang="en-US" sz="1400" dirty="0"/>
                        <a:t>0.86</a:t>
                      </a:r>
                    </a:p>
                  </a:txBody>
                  <a:tcPr/>
                </a:tc>
                <a:tc>
                  <a:txBody>
                    <a:bodyPr/>
                    <a:lstStyle/>
                    <a:p>
                      <a:r>
                        <a:rPr lang="en-US" sz="1400" b="0" dirty="0"/>
                        <a:t>0.86</a:t>
                      </a:r>
                    </a:p>
                  </a:txBody>
                  <a:tcPr/>
                </a:tc>
                <a:tc>
                  <a:txBody>
                    <a:bodyPr/>
                    <a:lstStyle/>
                    <a:p>
                      <a:r>
                        <a:rPr lang="en-US" sz="1400" b="0" dirty="0"/>
                        <a:t>0.84</a:t>
                      </a:r>
                    </a:p>
                  </a:txBody>
                  <a:tcPr/>
                </a:tc>
                <a:extLst>
                  <a:ext uri="{0D108BD9-81ED-4DB2-BD59-A6C34878D82A}">
                    <a16:rowId xmlns:a16="http://schemas.microsoft.com/office/drawing/2014/main" val="1974051611"/>
                  </a:ext>
                </a:extLst>
              </a:tr>
              <a:tr h="3708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0.47</a:t>
                      </a:r>
                    </a:p>
                  </a:txBody>
                  <a:tcPr/>
                </a:tc>
                <a:tc>
                  <a:txBody>
                    <a:bodyPr/>
                    <a:lstStyle/>
                    <a:p>
                      <a:r>
                        <a:rPr lang="en-US" sz="1400" dirty="0"/>
                        <a:t>0.57</a:t>
                      </a:r>
                    </a:p>
                  </a:txBody>
                  <a:tcPr/>
                </a:tc>
                <a:tc>
                  <a:txBody>
                    <a:bodyPr/>
                    <a:lstStyle/>
                    <a:p>
                      <a:r>
                        <a:rPr lang="en-US" sz="1400" b="0" dirty="0"/>
                        <a:t>0.65</a:t>
                      </a:r>
                    </a:p>
                  </a:txBody>
                  <a:tcPr/>
                </a:tc>
                <a:tc>
                  <a:txBody>
                    <a:bodyPr/>
                    <a:lstStyle/>
                    <a:p>
                      <a:r>
                        <a:rPr lang="en-US" sz="1400" b="0" dirty="0"/>
                        <a:t>0.67</a:t>
                      </a:r>
                    </a:p>
                  </a:txBody>
                  <a:tcPr/>
                </a:tc>
                <a:extLst>
                  <a:ext uri="{0D108BD9-81ED-4DB2-BD59-A6C34878D82A}">
                    <a16:rowId xmlns:a16="http://schemas.microsoft.com/office/drawing/2014/main" val="115023249"/>
                  </a:ext>
                </a:extLst>
              </a:tr>
              <a:tr h="370840">
                <a:tc rowSpan="3">
                  <a:txBody>
                    <a:bodyPr/>
                    <a:lstStyle/>
                    <a:p>
                      <a:r>
                        <a:rPr lang="en-US" sz="1400" dirty="0"/>
                        <a:t>Producer’s accuracy</a:t>
                      </a:r>
                      <a:endParaRPr lang="en-US" sz="1400" b="1" dirty="0"/>
                    </a:p>
                  </a:txBody>
                  <a:tcPr/>
                </a:tc>
                <a:tc>
                  <a:txBody>
                    <a:bodyPr/>
                    <a:lstStyle/>
                    <a:p>
                      <a:r>
                        <a:rPr lang="en-US" sz="1400" dirty="0"/>
                        <a:t>0</a:t>
                      </a:r>
                      <a:endParaRPr lang="en-US" sz="1400" b="1" dirty="0"/>
                    </a:p>
                  </a:txBody>
                  <a:tcPr/>
                </a:tc>
                <a:tc>
                  <a:txBody>
                    <a:bodyPr/>
                    <a:lstStyle/>
                    <a:p>
                      <a:r>
                        <a:rPr lang="en-US" sz="1400" b="0" dirty="0"/>
                        <a:t>0.33</a:t>
                      </a:r>
                    </a:p>
                  </a:txBody>
                  <a:tcPr/>
                </a:tc>
                <a:tc>
                  <a:txBody>
                    <a:bodyPr/>
                    <a:lstStyle/>
                    <a:p>
                      <a:r>
                        <a:rPr lang="en-US" sz="1400" dirty="0"/>
                        <a:t>0.44</a:t>
                      </a:r>
                    </a:p>
                  </a:txBody>
                  <a:tcPr/>
                </a:tc>
                <a:tc>
                  <a:txBody>
                    <a:bodyPr/>
                    <a:lstStyle/>
                    <a:p>
                      <a:r>
                        <a:rPr lang="en-US" sz="1400" b="0" dirty="0"/>
                        <a:t>0.44</a:t>
                      </a:r>
                    </a:p>
                  </a:txBody>
                  <a:tcPr/>
                </a:tc>
                <a:tc>
                  <a:txBody>
                    <a:bodyPr/>
                    <a:lstStyle/>
                    <a:p>
                      <a:r>
                        <a:rPr lang="en-US" sz="1400" b="0" dirty="0"/>
                        <a:t>0.28</a:t>
                      </a:r>
                    </a:p>
                  </a:txBody>
                  <a:tcPr/>
                </a:tc>
                <a:extLst>
                  <a:ext uri="{0D108BD9-81ED-4DB2-BD59-A6C34878D82A}">
                    <a16:rowId xmlns:a16="http://schemas.microsoft.com/office/drawing/2014/main" val="2243537014"/>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0.92</a:t>
                      </a:r>
                    </a:p>
                  </a:txBody>
                  <a:tcPr/>
                </a:tc>
                <a:tc>
                  <a:txBody>
                    <a:bodyPr/>
                    <a:lstStyle/>
                    <a:p>
                      <a:r>
                        <a:rPr lang="en-US" sz="1400" dirty="0"/>
                        <a:t>0.92</a:t>
                      </a:r>
                    </a:p>
                  </a:txBody>
                  <a:tcPr/>
                </a:tc>
                <a:tc>
                  <a:txBody>
                    <a:bodyPr/>
                    <a:lstStyle/>
                    <a:p>
                      <a:r>
                        <a:rPr lang="en-US" sz="1400" b="0" dirty="0"/>
                        <a:t>0.92</a:t>
                      </a:r>
                    </a:p>
                  </a:txBody>
                  <a:tcPr/>
                </a:tc>
                <a:tc>
                  <a:txBody>
                    <a:bodyPr/>
                    <a:lstStyle/>
                    <a:p>
                      <a:r>
                        <a:rPr lang="en-US" sz="1400" b="0" dirty="0"/>
                        <a:t>0.96</a:t>
                      </a:r>
                    </a:p>
                  </a:txBody>
                  <a:tcPr/>
                </a:tc>
                <a:extLst>
                  <a:ext uri="{0D108BD9-81ED-4DB2-BD59-A6C34878D82A}">
                    <a16:rowId xmlns:a16="http://schemas.microsoft.com/office/drawing/2014/main" val="3561370818"/>
                  </a:ext>
                </a:extLst>
              </a:tr>
              <a:tr h="2692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0.31</a:t>
                      </a:r>
                    </a:p>
                  </a:txBody>
                  <a:tcPr/>
                </a:tc>
                <a:tc>
                  <a:txBody>
                    <a:bodyPr/>
                    <a:lstStyle/>
                    <a:p>
                      <a:r>
                        <a:rPr lang="en-US" sz="1400" dirty="0"/>
                        <a:t>0.4</a:t>
                      </a:r>
                    </a:p>
                  </a:txBody>
                  <a:tcPr/>
                </a:tc>
                <a:tc>
                  <a:txBody>
                    <a:bodyPr/>
                    <a:lstStyle/>
                    <a:p>
                      <a:r>
                        <a:rPr lang="en-US" sz="1400" b="0" dirty="0"/>
                        <a:t>0.44</a:t>
                      </a:r>
                    </a:p>
                  </a:txBody>
                  <a:tcPr/>
                </a:tc>
                <a:tc>
                  <a:txBody>
                    <a:bodyPr/>
                    <a:lstStyle/>
                    <a:p>
                      <a:r>
                        <a:rPr lang="en-US" sz="1400" b="0" dirty="0"/>
                        <a:t>0.37</a:t>
                      </a:r>
                    </a:p>
                  </a:txBody>
                  <a:tcPr/>
                </a:tc>
                <a:extLst>
                  <a:ext uri="{0D108BD9-81ED-4DB2-BD59-A6C34878D82A}">
                    <a16:rowId xmlns:a16="http://schemas.microsoft.com/office/drawing/2014/main" val="727713479"/>
                  </a:ext>
                </a:extLst>
              </a:tr>
            </a:tbl>
          </a:graphicData>
        </a:graphic>
      </p:graphicFrame>
    </p:spTree>
    <p:extLst>
      <p:ext uri="{BB962C8B-B14F-4D97-AF65-F5344CB8AC3E}">
        <p14:creationId xmlns:p14="http://schemas.microsoft.com/office/powerpoint/2010/main" val="2108324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2368249299"/>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79.7</a:t>
                      </a:r>
                    </a:p>
                  </a:txBody>
                  <a:tcPr/>
                </a:tc>
                <a:tc>
                  <a:txBody>
                    <a:bodyPr/>
                    <a:lstStyle/>
                    <a:p>
                      <a:r>
                        <a:rPr lang="en-US" dirty="0"/>
                        <a:t>0.51</a:t>
                      </a:r>
                    </a:p>
                  </a:txBody>
                  <a:tcPr/>
                </a:tc>
                <a:tc>
                  <a:txBody>
                    <a:bodyPr/>
                    <a:lstStyle/>
                    <a:p>
                      <a:r>
                        <a:rPr lang="en-US" dirty="0"/>
                        <a:t>0.84</a:t>
                      </a:r>
                    </a:p>
                  </a:txBody>
                  <a:tcPr/>
                </a:tc>
                <a:tc>
                  <a:txBody>
                    <a:bodyPr/>
                    <a:lstStyle/>
                    <a:p>
                      <a:r>
                        <a:rPr lang="en-US" dirty="0"/>
                        <a:t>0.47</a:t>
                      </a:r>
                    </a:p>
                  </a:txBody>
                  <a:tcPr/>
                </a:tc>
                <a:tc>
                  <a:txBody>
                    <a:bodyPr/>
                    <a:lstStyle/>
                    <a:p>
                      <a:r>
                        <a:rPr lang="en-US" dirty="0"/>
                        <a:t>0.33</a:t>
                      </a:r>
                    </a:p>
                  </a:txBody>
                  <a:tcPr/>
                </a:tc>
                <a:tc>
                  <a:txBody>
                    <a:bodyPr/>
                    <a:lstStyle/>
                    <a:p>
                      <a:r>
                        <a:rPr lang="en-US" dirty="0"/>
                        <a:t>0.92</a:t>
                      </a:r>
                    </a:p>
                  </a:txBody>
                  <a:tcPr/>
                </a:tc>
                <a:tc>
                  <a:txBody>
                    <a:bodyPr/>
                    <a:lstStyle/>
                    <a:p>
                      <a:r>
                        <a:rPr lang="en-US" dirty="0"/>
                        <a:t>0.31</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80.4</a:t>
                      </a:r>
                    </a:p>
                  </a:txBody>
                  <a:tcPr/>
                </a:tc>
                <a:tc>
                  <a:txBody>
                    <a:bodyPr/>
                    <a:lstStyle/>
                    <a:p>
                      <a:r>
                        <a:rPr lang="en-US" dirty="0"/>
                        <a:t>0.53</a:t>
                      </a:r>
                    </a:p>
                  </a:txBody>
                  <a:tcPr/>
                </a:tc>
                <a:tc>
                  <a:txBody>
                    <a:bodyPr/>
                    <a:lstStyle/>
                    <a:p>
                      <a:r>
                        <a:rPr lang="en-US" dirty="0"/>
                        <a:t>0.85</a:t>
                      </a:r>
                    </a:p>
                  </a:txBody>
                  <a:tcPr/>
                </a:tc>
                <a:tc>
                  <a:txBody>
                    <a:bodyPr/>
                    <a:lstStyle/>
                    <a:p>
                      <a:r>
                        <a:rPr lang="en-US" dirty="0"/>
                        <a:t>0.45</a:t>
                      </a:r>
                    </a:p>
                  </a:txBody>
                  <a:tcPr/>
                </a:tc>
                <a:tc>
                  <a:txBody>
                    <a:bodyPr/>
                    <a:lstStyle/>
                    <a:p>
                      <a:r>
                        <a:rPr lang="en-US" dirty="0"/>
                        <a:t>0.34</a:t>
                      </a:r>
                    </a:p>
                  </a:txBody>
                  <a:tcPr/>
                </a:tc>
                <a:tc>
                  <a:txBody>
                    <a:bodyPr/>
                    <a:lstStyle/>
                    <a:p>
                      <a:r>
                        <a:rPr lang="en-US" dirty="0"/>
                        <a:t>0.92</a:t>
                      </a:r>
                    </a:p>
                  </a:txBody>
                  <a:tcPr/>
                </a:tc>
                <a:tc>
                  <a:txBody>
                    <a:bodyPr/>
                    <a:lstStyle/>
                    <a:p>
                      <a:r>
                        <a:rPr lang="en-US" dirty="0"/>
                        <a:t>0.32</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80.9</a:t>
                      </a:r>
                    </a:p>
                  </a:txBody>
                  <a:tcPr/>
                </a:tc>
                <a:tc>
                  <a:txBody>
                    <a:bodyPr/>
                    <a:lstStyle/>
                    <a:p>
                      <a:r>
                        <a:rPr lang="en-US" dirty="0"/>
                        <a:t>0.61</a:t>
                      </a:r>
                    </a:p>
                  </a:txBody>
                  <a:tcPr/>
                </a:tc>
                <a:tc>
                  <a:txBody>
                    <a:bodyPr/>
                    <a:lstStyle/>
                    <a:p>
                      <a:r>
                        <a:rPr lang="en-US" dirty="0"/>
                        <a:t>0.84</a:t>
                      </a:r>
                    </a:p>
                  </a:txBody>
                  <a:tcPr/>
                </a:tc>
                <a:tc>
                  <a:txBody>
                    <a:bodyPr/>
                    <a:lstStyle/>
                    <a:p>
                      <a:r>
                        <a:rPr lang="en-US" dirty="0"/>
                        <a:t>0.50</a:t>
                      </a:r>
                    </a:p>
                  </a:txBody>
                  <a:tcPr/>
                </a:tc>
                <a:tc>
                  <a:txBody>
                    <a:bodyPr/>
                    <a:lstStyle/>
                    <a:p>
                      <a:r>
                        <a:rPr lang="en-US" dirty="0"/>
                        <a:t>0.28</a:t>
                      </a:r>
                    </a:p>
                  </a:txBody>
                  <a:tcPr/>
                </a:tc>
                <a:tc>
                  <a:txBody>
                    <a:bodyPr/>
                    <a:lstStyle/>
                    <a:p>
                      <a:r>
                        <a:rPr lang="en-US" dirty="0"/>
                        <a:t>0.94</a:t>
                      </a:r>
                    </a:p>
                  </a:txBody>
                  <a:tcPr/>
                </a:tc>
                <a:tc>
                  <a:txBody>
                    <a:bodyPr/>
                    <a:lstStyle/>
                    <a:p>
                      <a:r>
                        <a:rPr lang="en-US" dirty="0"/>
                        <a:t>0.40</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81.8</a:t>
                      </a:r>
                    </a:p>
                  </a:txBody>
                  <a:tcPr/>
                </a:tc>
                <a:tc>
                  <a:txBody>
                    <a:bodyPr/>
                    <a:lstStyle/>
                    <a:p>
                      <a:r>
                        <a:rPr lang="en-US" dirty="0"/>
                        <a:t>0.65</a:t>
                      </a:r>
                    </a:p>
                  </a:txBody>
                  <a:tcPr/>
                </a:tc>
                <a:tc>
                  <a:txBody>
                    <a:bodyPr/>
                    <a:lstStyle/>
                    <a:p>
                      <a:r>
                        <a:rPr lang="en-US" dirty="0"/>
                        <a:t>0.84</a:t>
                      </a:r>
                    </a:p>
                  </a:txBody>
                  <a:tcPr/>
                </a:tc>
                <a:tc>
                  <a:txBody>
                    <a:bodyPr/>
                    <a:lstStyle/>
                    <a:p>
                      <a:r>
                        <a:rPr lang="en-US" dirty="0"/>
                        <a:t>0.53</a:t>
                      </a:r>
                    </a:p>
                  </a:txBody>
                  <a:tcPr/>
                </a:tc>
                <a:tc>
                  <a:txBody>
                    <a:bodyPr/>
                    <a:lstStyle/>
                    <a:p>
                      <a:r>
                        <a:rPr lang="en-US" dirty="0"/>
                        <a:t>0.34</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80.0</a:t>
                      </a:r>
                    </a:p>
                  </a:txBody>
                  <a:tcPr/>
                </a:tc>
                <a:tc>
                  <a:txBody>
                    <a:bodyPr/>
                    <a:lstStyle/>
                    <a:p>
                      <a:r>
                        <a:rPr lang="en-US" dirty="0"/>
                        <a:t>0.54</a:t>
                      </a:r>
                    </a:p>
                  </a:txBody>
                  <a:tcPr/>
                </a:tc>
                <a:tc>
                  <a:txBody>
                    <a:bodyPr/>
                    <a:lstStyle/>
                    <a:p>
                      <a:r>
                        <a:rPr lang="en-US" dirty="0"/>
                        <a:t>0.84</a:t>
                      </a:r>
                    </a:p>
                  </a:txBody>
                  <a:tcPr/>
                </a:tc>
                <a:tc>
                  <a:txBody>
                    <a:bodyPr/>
                    <a:lstStyle/>
                    <a:p>
                      <a:r>
                        <a:rPr lang="en-US" dirty="0"/>
                        <a:t>0.41</a:t>
                      </a:r>
                    </a:p>
                  </a:txBody>
                  <a:tcPr/>
                </a:tc>
                <a:tc>
                  <a:txBody>
                    <a:bodyPr/>
                    <a:lstStyle/>
                    <a:p>
                      <a:r>
                        <a:rPr lang="en-US" dirty="0"/>
                        <a:t>0.32</a:t>
                      </a:r>
                    </a:p>
                  </a:txBody>
                  <a:tcPr/>
                </a:tc>
                <a:tc>
                  <a:txBody>
                    <a:bodyPr/>
                    <a:lstStyle/>
                    <a:p>
                      <a:r>
                        <a:rPr lang="en-US" dirty="0"/>
                        <a:t>0.93</a:t>
                      </a:r>
                    </a:p>
                  </a:txBody>
                  <a:tcPr/>
                </a:tc>
                <a:tc>
                  <a:txBody>
                    <a:bodyPr/>
                    <a:lstStyle/>
                    <a:p>
                      <a:r>
                        <a:rPr lang="en-US" dirty="0"/>
                        <a:t>0.28</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81.5</a:t>
                      </a:r>
                    </a:p>
                  </a:txBody>
                  <a:tcPr/>
                </a:tc>
                <a:tc>
                  <a:txBody>
                    <a:bodyPr/>
                    <a:lstStyle/>
                    <a:p>
                      <a:r>
                        <a:rPr lang="en-US" dirty="0"/>
                        <a:t>0.61</a:t>
                      </a:r>
                    </a:p>
                  </a:txBody>
                  <a:tcPr/>
                </a:tc>
                <a:tc>
                  <a:txBody>
                    <a:bodyPr/>
                    <a:lstStyle/>
                    <a:p>
                      <a:r>
                        <a:rPr lang="en-US" dirty="0"/>
                        <a:t>0.84</a:t>
                      </a:r>
                    </a:p>
                  </a:txBody>
                  <a:tcPr/>
                </a:tc>
                <a:tc>
                  <a:txBody>
                    <a:bodyPr/>
                    <a:lstStyle/>
                    <a:p>
                      <a:r>
                        <a:rPr lang="en-US" dirty="0"/>
                        <a:t>0.58</a:t>
                      </a:r>
                    </a:p>
                  </a:txBody>
                  <a:tcPr/>
                </a:tc>
                <a:tc>
                  <a:txBody>
                    <a:bodyPr/>
                    <a:lstStyle/>
                    <a:p>
                      <a:r>
                        <a:rPr lang="en-US" dirty="0"/>
                        <a:t>0.30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80.4</a:t>
                      </a:r>
                    </a:p>
                  </a:txBody>
                  <a:tcPr/>
                </a:tc>
                <a:tc>
                  <a:txBody>
                    <a:bodyPr/>
                    <a:lstStyle/>
                    <a:p>
                      <a:r>
                        <a:rPr lang="en-US" dirty="0"/>
                        <a:t>0.57</a:t>
                      </a:r>
                    </a:p>
                  </a:txBody>
                  <a:tcPr/>
                </a:tc>
                <a:tc>
                  <a:txBody>
                    <a:bodyPr/>
                    <a:lstStyle/>
                    <a:p>
                      <a:r>
                        <a:rPr lang="en-US" dirty="0"/>
                        <a:t>0.84</a:t>
                      </a:r>
                    </a:p>
                  </a:txBody>
                  <a:tcPr/>
                </a:tc>
                <a:tc>
                  <a:txBody>
                    <a:bodyPr/>
                    <a:lstStyle/>
                    <a:p>
                      <a:r>
                        <a:rPr lang="en-US" dirty="0"/>
                        <a:t>0.44</a:t>
                      </a:r>
                    </a:p>
                  </a:txBody>
                  <a:tcPr/>
                </a:tc>
                <a:tc>
                  <a:txBody>
                    <a:bodyPr/>
                    <a:lstStyle/>
                    <a:p>
                      <a:r>
                        <a:rPr lang="en-US" dirty="0"/>
                        <a:t>0.28</a:t>
                      </a:r>
                    </a:p>
                  </a:txBody>
                  <a:tcPr/>
                </a:tc>
                <a:tc>
                  <a:txBody>
                    <a:bodyPr/>
                    <a:lstStyle/>
                    <a:p>
                      <a:r>
                        <a:rPr lang="en-US" dirty="0"/>
                        <a:t>0.93</a:t>
                      </a:r>
                    </a:p>
                  </a:txBody>
                  <a:tcPr/>
                </a:tc>
                <a:tc>
                  <a:txBody>
                    <a:bodyPr/>
                    <a:lstStyle/>
                    <a:p>
                      <a:r>
                        <a:rPr lang="en-US" dirty="0"/>
                        <a:t>0.46</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81.8</a:t>
                      </a:r>
                    </a:p>
                  </a:txBody>
                  <a:tcPr/>
                </a:tc>
                <a:tc>
                  <a:txBody>
                    <a:bodyPr/>
                    <a:lstStyle/>
                    <a:p>
                      <a:r>
                        <a:rPr lang="en-US" dirty="0"/>
                        <a:t>0.62</a:t>
                      </a:r>
                    </a:p>
                  </a:txBody>
                  <a:tcPr/>
                </a:tc>
                <a:tc>
                  <a:txBody>
                    <a:bodyPr/>
                    <a:lstStyle/>
                    <a:p>
                      <a:r>
                        <a:rPr lang="en-US" dirty="0"/>
                        <a:t>0.85</a:t>
                      </a:r>
                    </a:p>
                  </a:txBody>
                  <a:tcPr/>
                </a:tc>
                <a:tc>
                  <a:txBody>
                    <a:bodyPr/>
                    <a:lstStyle/>
                    <a:p>
                      <a:r>
                        <a:rPr lang="en-US" dirty="0"/>
                        <a:t>0.5</a:t>
                      </a:r>
                    </a:p>
                  </a:txBody>
                  <a:tcPr/>
                </a:tc>
                <a:tc>
                  <a:txBody>
                    <a:bodyPr/>
                    <a:lstStyle/>
                    <a:p>
                      <a:r>
                        <a:rPr lang="en-US" dirty="0"/>
                        <a:t>0.36</a:t>
                      </a:r>
                    </a:p>
                  </a:txBody>
                  <a:tcPr/>
                </a:tc>
                <a:tc>
                  <a:txBody>
                    <a:bodyPr/>
                    <a:lstStyle/>
                    <a:p>
                      <a:r>
                        <a:rPr lang="en-US" dirty="0"/>
                        <a:t>0.94</a:t>
                      </a:r>
                    </a:p>
                  </a:txBody>
                  <a:tcPr/>
                </a:tc>
                <a:tc>
                  <a:txBody>
                    <a:bodyPr/>
                    <a:lstStyle/>
                    <a:p>
                      <a:r>
                        <a:rPr lang="en-US" dirty="0"/>
                        <a:t>0.33</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79.7</a:t>
                      </a:r>
                    </a:p>
                  </a:txBody>
                  <a:tcPr/>
                </a:tc>
                <a:tc>
                  <a:txBody>
                    <a:bodyPr/>
                    <a:lstStyle/>
                    <a:p>
                      <a:r>
                        <a:rPr lang="en-US" dirty="0"/>
                        <a:t>0.51</a:t>
                      </a:r>
                    </a:p>
                  </a:txBody>
                  <a:tcPr/>
                </a:tc>
                <a:tc>
                  <a:txBody>
                    <a:bodyPr/>
                    <a:lstStyle/>
                    <a:p>
                      <a:r>
                        <a:rPr lang="en-US" dirty="0"/>
                        <a:t>0.83</a:t>
                      </a:r>
                    </a:p>
                  </a:txBody>
                  <a:tcPr/>
                </a:tc>
                <a:tc>
                  <a:txBody>
                    <a:bodyPr/>
                    <a:lstStyle/>
                    <a:p>
                      <a:r>
                        <a:rPr lang="en-US" dirty="0"/>
                        <a:t>0.47</a:t>
                      </a:r>
                    </a:p>
                  </a:txBody>
                  <a:tcPr/>
                </a:tc>
                <a:tc>
                  <a:txBody>
                    <a:bodyPr/>
                    <a:lstStyle/>
                    <a:p>
                      <a:r>
                        <a:rPr lang="en-US" dirty="0"/>
                        <a:t>0.26</a:t>
                      </a:r>
                    </a:p>
                  </a:txBody>
                  <a:tcPr/>
                </a:tc>
                <a:tc>
                  <a:txBody>
                    <a:bodyPr/>
                    <a:lstStyle/>
                    <a:p>
                      <a:r>
                        <a:rPr lang="en-US" dirty="0"/>
                        <a:t>0.93</a:t>
                      </a:r>
                    </a:p>
                  </a:txBody>
                  <a:tcPr/>
                </a:tc>
                <a:tc>
                  <a:txBody>
                    <a:bodyPr/>
                    <a:lstStyle/>
                    <a:p>
                      <a:r>
                        <a:rPr lang="en-US" dirty="0"/>
                        <a:t>0.34</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81.2</a:t>
                      </a:r>
                    </a:p>
                  </a:txBody>
                  <a:tcPr/>
                </a:tc>
                <a:tc>
                  <a:txBody>
                    <a:bodyPr/>
                    <a:lstStyle/>
                    <a:p>
                      <a:r>
                        <a:rPr lang="en-US" dirty="0"/>
                        <a:t>0.58</a:t>
                      </a:r>
                    </a:p>
                  </a:txBody>
                  <a:tcPr/>
                </a:tc>
                <a:tc>
                  <a:txBody>
                    <a:bodyPr/>
                    <a:lstStyle/>
                    <a:p>
                      <a:r>
                        <a:rPr lang="en-US" dirty="0"/>
                        <a:t>0.85</a:t>
                      </a:r>
                    </a:p>
                  </a:txBody>
                  <a:tcPr/>
                </a:tc>
                <a:tc>
                  <a:txBody>
                    <a:bodyPr/>
                    <a:lstStyle/>
                    <a:p>
                      <a:r>
                        <a:rPr lang="en-US" dirty="0"/>
                        <a:t>0.44</a:t>
                      </a:r>
                    </a:p>
                  </a:txBody>
                  <a:tcPr/>
                </a:tc>
                <a:tc>
                  <a:txBody>
                    <a:bodyPr/>
                    <a:lstStyle/>
                    <a:p>
                      <a:r>
                        <a:rPr lang="en-US" dirty="0"/>
                        <a:t>0.33</a:t>
                      </a:r>
                    </a:p>
                  </a:txBody>
                  <a:tcPr/>
                </a:tc>
                <a:tc>
                  <a:txBody>
                    <a:bodyPr/>
                    <a:lstStyle/>
                    <a:p>
                      <a:r>
                        <a:rPr lang="en-US" dirty="0"/>
                        <a:t>0.93</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80.7</a:t>
                      </a:r>
                    </a:p>
                  </a:txBody>
                  <a:tcPr/>
                </a:tc>
                <a:tc>
                  <a:txBody>
                    <a:bodyPr/>
                    <a:lstStyle/>
                    <a:p>
                      <a:r>
                        <a:rPr lang="en-US" b="1" dirty="0"/>
                        <a:t>0.57</a:t>
                      </a:r>
                    </a:p>
                  </a:txBody>
                  <a:tcPr/>
                </a:tc>
                <a:tc>
                  <a:txBody>
                    <a:bodyPr/>
                    <a:lstStyle/>
                    <a:p>
                      <a:r>
                        <a:rPr lang="en-US" b="1" dirty="0"/>
                        <a:t>0.84</a:t>
                      </a:r>
                    </a:p>
                  </a:txBody>
                  <a:tcPr/>
                </a:tc>
                <a:tc>
                  <a:txBody>
                    <a:bodyPr/>
                    <a:lstStyle/>
                    <a:p>
                      <a:r>
                        <a:rPr lang="en-US" b="1" dirty="0"/>
                        <a:t>0.48</a:t>
                      </a:r>
                    </a:p>
                  </a:txBody>
                  <a:tcPr/>
                </a:tc>
                <a:tc>
                  <a:txBody>
                    <a:bodyPr/>
                    <a:lstStyle/>
                    <a:p>
                      <a:r>
                        <a:rPr lang="en-US" b="1" dirty="0"/>
                        <a:t>0.31</a:t>
                      </a:r>
                    </a:p>
                  </a:txBody>
                  <a:tcPr/>
                </a:tc>
                <a:tc>
                  <a:txBody>
                    <a:bodyPr/>
                    <a:lstStyle/>
                    <a:p>
                      <a:r>
                        <a:rPr lang="en-US" b="1" dirty="0"/>
                        <a:t>0.93</a:t>
                      </a:r>
                    </a:p>
                  </a:txBody>
                  <a:tcPr/>
                </a:tc>
                <a:tc>
                  <a:txBody>
                    <a:bodyPr/>
                    <a:lstStyle/>
                    <a:p>
                      <a:r>
                        <a:rPr lang="en-US" b="1" dirty="0"/>
                        <a:t>0.37</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0.82</a:t>
                      </a:r>
                    </a:p>
                  </a:txBody>
                  <a:tcPr/>
                </a:tc>
                <a:tc>
                  <a:txBody>
                    <a:bodyPr/>
                    <a:lstStyle/>
                    <a:p>
                      <a:r>
                        <a:rPr lang="en-US" b="1" dirty="0"/>
                        <a:t>0.05</a:t>
                      </a:r>
                    </a:p>
                  </a:txBody>
                  <a:tcPr/>
                </a:tc>
                <a:tc>
                  <a:txBody>
                    <a:bodyPr/>
                    <a:lstStyle/>
                    <a:p>
                      <a:r>
                        <a:rPr lang="en-US" b="1" dirty="0"/>
                        <a:t>0.01</a:t>
                      </a:r>
                    </a:p>
                  </a:txBody>
                  <a:tcPr/>
                </a:tc>
                <a:tc>
                  <a:txBody>
                    <a:bodyPr/>
                    <a:lstStyle/>
                    <a:p>
                      <a:r>
                        <a:rPr lang="en-US" b="1" dirty="0"/>
                        <a:t>0.05</a:t>
                      </a:r>
                    </a:p>
                  </a:txBody>
                  <a:tcPr/>
                </a:tc>
                <a:tc>
                  <a:txBody>
                    <a:bodyPr/>
                    <a:lstStyle/>
                    <a:p>
                      <a:r>
                        <a:rPr lang="en-US" b="1" dirty="0"/>
                        <a:t>0.03</a:t>
                      </a:r>
                    </a:p>
                  </a:txBody>
                  <a:tcPr/>
                </a:tc>
                <a:tc>
                  <a:txBody>
                    <a:bodyPr/>
                    <a:lstStyle/>
                    <a:p>
                      <a:r>
                        <a:rPr lang="en-US" b="1" dirty="0"/>
                        <a:t>0.01</a:t>
                      </a:r>
                    </a:p>
                  </a:txBody>
                  <a:tcPr/>
                </a:tc>
                <a:tc>
                  <a:txBody>
                    <a:bodyPr/>
                    <a:lstStyle/>
                    <a:p>
                      <a:r>
                        <a:rPr lang="en-US" b="1" dirty="0"/>
                        <a:t>0.06</a:t>
                      </a:r>
                    </a:p>
                  </a:txBody>
                  <a:tcPr/>
                </a:tc>
                <a:extLst>
                  <a:ext uri="{0D108BD9-81ED-4DB2-BD59-A6C34878D82A}">
                    <a16:rowId xmlns:a16="http://schemas.microsoft.com/office/drawing/2014/main" val="291132000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6</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6 </a:t>
            </a:r>
          </a:p>
        </p:txBody>
      </p:sp>
    </p:spTree>
    <p:extLst>
      <p:ext uri="{BB962C8B-B14F-4D97-AF65-F5344CB8AC3E}">
        <p14:creationId xmlns:p14="http://schemas.microsoft.com/office/powerpoint/2010/main" val="15530099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4001</TotalTime>
  <Words>3821</Words>
  <Application>Microsoft Office PowerPoint</Application>
  <PresentationFormat>Widescreen</PresentationFormat>
  <Paragraphs>906</Paragraphs>
  <Slides>26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Soymap classification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147</cp:revision>
  <dcterms:created xsi:type="dcterms:W3CDTF">2019-03-21T22:04:56Z</dcterms:created>
  <dcterms:modified xsi:type="dcterms:W3CDTF">2019-04-17T16:31:06Z</dcterms:modified>
</cp:coreProperties>
</file>

<file path=docProps/thumbnail.jpeg>
</file>